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6" r:id="rId2"/>
  </p:sldMasterIdLst>
  <p:sldIdLst>
    <p:sldId id="418" r:id="rId3"/>
    <p:sldId id="415" r:id="rId4"/>
    <p:sldId id="421" r:id="rId5"/>
    <p:sldId id="422" r:id="rId6"/>
    <p:sldId id="423" r:id="rId7"/>
    <p:sldId id="424" r:id="rId8"/>
    <p:sldId id="425" r:id="rId9"/>
    <p:sldId id="426" r:id="rId10"/>
    <p:sldId id="427" r:id="rId11"/>
    <p:sldId id="428" r:id="rId12"/>
    <p:sldId id="429" r:id="rId13"/>
    <p:sldId id="438" r:id="rId14"/>
    <p:sldId id="439" r:id="rId15"/>
    <p:sldId id="440" r:id="rId16"/>
    <p:sldId id="441" r:id="rId17"/>
    <p:sldId id="442" r:id="rId18"/>
    <p:sldId id="443" r:id="rId19"/>
    <p:sldId id="532" r:id="rId20"/>
    <p:sldId id="444" r:id="rId21"/>
    <p:sldId id="531" r:id="rId22"/>
    <p:sldId id="445" r:id="rId23"/>
    <p:sldId id="530" r:id="rId24"/>
    <p:sldId id="446" r:id="rId25"/>
    <p:sldId id="529" r:id="rId26"/>
    <p:sldId id="447" r:id="rId27"/>
    <p:sldId id="528" r:id="rId28"/>
    <p:sldId id="448" r:id="rId29"/>
    <p:sldId id="527" r:id="rId30"/>
    <p:sldId id="451" r:id="rId31"/>
    <p:sldId id="526" r:id="rId32"/>
    <p:sldId id="452" r:id="rId33"/>
    <p:sldId id="525" r:id="rId34"/>
    <p:sldId id="454" r:id="rId35"/>
    <p:sldId id="524" r:id="rId36"/>
    <p:sldId id="456" r:id="rId37"/>
    <p:sldId id="523" r:id="rId38"/>
    <p:sldId id="459" r:id="rId39"/>
    <p:sldId id="522" r:id="rId40"/>
    <p:sldId id="460" r:id="rId41"/>
    <p:sldId id="521" r:id="rId42"/>
    <p:sldId id="461" r:id="rId43"/>
    <p:sldId id="520" r:id="rId44"/>
    <p:sldId id="463" r:id="rId45"/>
    <p:sldId id="519" r:id="rId46"/>
    <p:sldId id="465" r:id="rId47"/>
    <p:sldId id="518" r:id="rId48"/>
    <p:sldId id="469" r:id="rId49"/>
    <p:sldId id="516" r:id="rId50"/>
    <p:sldId id="471" r:id="rId51"/>
    <p:sldId id="515" r:id="rId52"/>
    <p:sldId id="472" r:id="rId53"/>
    <p:sldId id="514" r:id="rId54"/>
    <p:sldId id="476" r:id="rId55"/>
    <p:sldId id="513" r:id="rId56"/>
    <p:sldId id="479" r:id="rId57"/>
    <p:sldId id="512" r:id="rId58"/>
    <p:sldId id="482" r:id="rId59"/>
    <p:sldId id="511" r:id="rId60"/>
    <p:sldId id="486" r:id="rId61"/>
    <p:sldId id="510" r:id="rId62"/>
    <p:sldId id="488" r:id="rId63"/>
    <p:sldId id="509" r:id="rId64"/>
    <p:sldId id="491" r:id="rId65"/>
    <p:sldId id="508" r:id="rId66"/>
    <p:sldId id="492" r:id="rId67"/>
    <p:sldId id="507" r:id="rId68"/>
    <p:sldId id="493" r:id="rId69"/>
    <p:sldId id="506" r:id="rId70"/>
    <p:sldId id="497" r:id="rId71"/>
    <p:sldId id="505" r:id="rId72"/>
    <p:sldId id="498" r:id="rId73"/>
    <p:sldId id="504" r:id="rId74"/>
    <p:sldId id="501" r:id="rId75"/>
    <p:sldId id="503" r:id="rId76"/>
    <p:sldId id="332" r:id="rId77"/>
    <p:sldId id="533" r:id="rId78"/>
    <p:sldId id="335" r:id="rId79"/>
    <p:sldId id="534" r:id="rId80"/>
    <p:sldId id="337" r:id="rId81"/>
    <p:sldId id="535" r:id="rId82"/>
    <p:sldId id="338" r:id="rId83"/>
    <p:sldId id="536" r:id="rId84"/>
    <p:sldId id="340" r:id="rId85"/>
    <p:sldId id="537" r:id="rId86"/>
    <p:sldId id="341" r:id="rId87"/>
    <p:sldId id="538" r:id="rId88"/>
    <p:sldId id="342" r:id="rId89"/>
    <p:sldId id="539" r:id="rId90"/>
    <p:sldId id="343" r:id="rId91"/>
    <p:sldId id="540" r:id="rId92"/>
    <p:sldId id="344" r:id="rId93"/>
    <p:sldId id="541" r:id="rId94"/>
    <p:sldId id="354" r:id="rId95"/>
    <p:sldId id="542" r:id="rId96"/>
    <p:sldId id="364" r:id="rId97"/>
    <p:sldId id="543" r:id="rId98"/>
    <p:sldId id="367" r:id="rId99"/>
    <p:sldId id="544" r:id="rId100"/>
    <p:sldId id="371" r:id="rId101"/>
    <p:sldId id="545" r:id="rId102"/>
    <p:sldId id="373" r:id="rId103"/>
    <p:sldId id="546" r:id="rId104"/>
    <p:sldId id="375" r:id="rId105"/>
    <p:sldId id="547" r:id="rId106"/>
    <p:sldId id="378" r:id="rId107"/>
    <p:sldId id="548" r:id="rId108"/>
    <p:sldId id="379" r:id="rId109"/>
    <p:sldId id="549" r:id="rId110"/>
    <p:sldId id="380" r:id="rId111"/>
    <p:sldId id="550" r:id="rId112"/>
    <p:sldId id="383" r:id="rId113"/>
    <p:sldId id="551" r:id="rId114"/>
    <p:sldId id="384" r:id="rId115"/>
    <p:sldId id="552" r:id="rId116"/>
    <p:sldId id="389" r:id="rId117"/>
    <p:sldId id="553" r:id="rId118"/>
    <p:sldId id="390" r:id="rId119"/>
    <p:sldId id="554" r:id="rId120"/>
    <p:sldId id="392" r:id="rId121"/>
    <p:sldId id="555" r:id="rId122"/>
    <p:sldId id="393" r:id="rId123"/>
    <p:sldId id="556" r:id="rId124"/>
    <p:sldId id="395" r:id="rId125"/>
    <p:sldId id="557" r:id="rId126"/>
    <p:sldId id="397" r:id="rId127"/>
    <p:sldId id="558" r:id="rId128"/>
    <p:sldId id="398" r:id="rId129"/>
    <p:sldId id="559" r:id="rId130"/>
    <p:sldId id="399" r:id="rId131"/>
    <p:sldId id="560" r:id="rId132"/>
    <p:sldId id="363" r:id="rId133"/>
    <p:sldId id="561" r:id="rId134"/>
    <p:sldId id="362" r:id="rId135"/>
    <p:sldId id="562" r:id="rId136"/>
    <p:sldId id="361" r:id="rId137"/>
    <p:sldId id="563" r:id="rId138"/>
    <p:sldId id="360" r:id="rId139"/>
    <p:sldId id="564" r:id="rId140"/>
    <p:sldId id="359" r:id="rId141"/>
    <p:sldId id="565" r:id="rId142"/>
    <p:sldId id="357" r:id="rId143"/>
    <p:sldId id="566" r:id="rId144"/>
    <p:sldId id="347" r:id="rId145"/>
    <p:sldId id="567" r:id="rId146"/>
    <p:sldId id="353" r:id="rId147"/>
    <p:sldId id="568" r:id="rId148"/>
  </p:sldIdLst>
  <p:sldSz cx="3200400" cy="1828800"/>
  <p:notesSz cx="6858000" cy="9144000"/>
  <p:custDataLst>
    <p:tags r:id="rId1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18"/>
    <p:restoredTop sz="0"/>
  </p:normalViewPr>
  <p:slideViewPr>
    <p:cSldViewPr>
      <p:cViewPr varScale="1">
        <p:scale>
          <a:sx n="249" d="100"/>
          <a:sy n="249" d="100"/>
        </p:scale>
        <p:origin x="648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tags" Target="tags/tag1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presProps" Target="pres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7CF8697-1FFA-4031-82B5-4ADD1A2DC6BF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8F9674B-700B-4B91-A091-A274637FDCA1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F2C9275-1784-4E1A-85D9-96C764DAED79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299297"/>
            <a:ext cx="2400300" cy="636693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960543"/>
            <a:ext cx="2400300" cy="441537"/>
          </a:xfrm>
        </p:spPr>
        <p:txBody>
          <a:bodyPr/>
          <a:lstStyle>
            <a:lvl1pPr marL="0" indent="0" algn="ctr">
              <a:buNone/>
              <a:defRPr sz="630"/>
            </a:lvl1pPr>
            <a:lvl2pPr marL="120015" indent="0" algn="ctr">
              <a:buNone/>
              <a:defRPr sz="525"/>
            </a:lvl2pPr>
            <a:lvl3pPr marL="240030" indent="0" algn="ctr">
              <a:buNone/>
              <a:defRPr sz="472"/>
            </a:lvl3pPr>
            <a:lvl4pPr marL="360045" indent="0" algn="ctr">
              <a:buNone/>
              <a:defRPr sz="420"/>
            </a:lvl4pPr>
            <a:lvl5pPr marL="480060" indent="0" algn="ctr">
              <a:buNone/>
              <a:defRPr sz="420"/>
            </a:lvl5pPr>
            <a:lvl6pPr marL="600075" indent="0" algn="ctr">
              <a:buNone/>
              <a:defRPr sz="420"/>
            </a:lvl6pPr>
            <a:lvl7pPr marL="720090" indent="0" algn="ctr">
              <a:buNone/>
              <a:defRPr sz="420"/>
            </a:lvl7pPr>
            <a:lvl8pPr marL="840105" indent="0" algn="ctr">
              <a:buNone/>
              <a:defRPr sz="420"/>
            </a:lvl8pPr>
            <a:lvl9pPr marL="960120" indent="0" algn="ctr">
              <a:buNone/>
              <a:defRPr sz="4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2725969" cy="187953"/>
          </a:xfrm>
        </p:spPr>
        <p:txBody>
          <a:bodyPr>
            <a:noAutofit/>
          </a:bodyPr>
          <a:lstStyle>
            <a:lvl1pPr>
              <a:defRPr sz="1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1" y="244068"/>
            <a:ext cx="2495550" cy="154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61" y="455930"/>
            <a:ext cx="2760345" cy="760730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61" y="1223857"/>
            <a:ext cx="2760345" cy="400050"/>
          </a:xfrm>
        </p:spPr>
        <p:txBody>
          <a:bodyPr/>
          <a:lstStyle>
            <a:lvl1pPr marL="0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1pPr>
            <a:lvl2pPr marL="120015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2pPr>
            <a:lvl3pPr marL="240030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3pPr>
            <a:lvl4pPr marL="36004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4pPr>
            <a:lvl5pPr marL="48006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5pPr>
            <a:lvl6pPr marL="60007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6pPr>
            <a:lvl7pPr marL="72009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7pPr>
            <a:lvl8pPr marL="84010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8pPr>
            <a:lvl9pPr marL="96012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8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203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" y="97367"/>
            <a:ext cx="2760345" cy="3534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45" y="448310"/>
            <a:ext cx="1353919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45" y="668020"/>
            <a:ext cx="1353919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202" y="448310"/>
            <a:ext cx="1360587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202" y="668020"/>
            <a:ext cx="1360587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587" y="263314"/>
            <a:ext cx="1620203" cy="1299633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19CFF9-05DD-4D9E-BD33-B0D9E1CB6082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587" y="263314"/>
            <a:ext cx="1620203" cy="1299633"/>
          </a:xfrm>
        </p:spPr>
        <p:txBody>
          <a:bodyPr anchor="t"/>
          <a:lstStyle>
            <a:lvl1pPr marL="0" indent="0">
              <a:buNone/>
              <a:defRPr sz="840"/>
            </a:lvl1pPr>
            <a:lvl2pPr marL="120015" indent="0">
              <a:buNone/>
              <a:defRPr sz="735"/>
            </a:lvl2pPr>
            <a:lvl3pPr marL="240030" indent="0">
              <a:buNone/>
              <a:defRPr sz="630"/>
            </a:lvl3pPr>
            <a:lvl4pPr marL="360045" indent="0">
              <a:buNone/>
              <a:defRPr sz="525"/>
            </a:lvl4pPr>
            <a:lvl5pPr marL="480060" indent="0">
              <a:buNone/>
              <a:defRPr sz="525"/>
            </a:lvl5pPr>
            <a:lvl6pPr marL="600075" indent="0">
              <a:buNone/>
              <a:defRPr sz="525"/>
            </a:lvl6pPr>
            <a:lvl7pPr marL="720090" indent="0">
              <a:buNone/>
              <a:defRPr sz="525"/>
            </a:lvl7pPr>
            <a:lvl8pPr marL="840105" indent="0">
              <a:buNone/>
              <a:defRPr sz="525"/>
            </a:lvl8pPr>
            <a:lvl9pPr marL="960120" indent="0">
              <a:buNone/>
              <a:defRPr sz="52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286" y="97367"/>
            <a:ext cx="690086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" y="97367"/>
            <a:ext cx="2030254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DAC311F-534E-4CA7-8DFB-5942C3C1AB13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0A920E4A-A398-4233-BE78-5D2A8551B8C2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4E851E9F-574B-43D4-905A-2B98971CCB30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999D4002-A1F2-4509-8AD9-C5B3D207BCDB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8309FA37-8A66-40A1-B3DF-940807581F27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657FA178-BA1D-492F-9437-A66082F27E71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82596E21-B8ED-4BB6-83DF-B78F71CD55C2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8" y="97367"/>
            <a:ext cx="276034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8" y="486833"/>
            <a:ext cx="276034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28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FBC40C-5FAE-7D47-B8D9-FFA6F0749C15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133" y="1695027"/>
            <a:ext cx="108013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283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1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l" defTabSz="240030" rtl="0" eaLnBrk="1" latinLnBrk="0" hangingPunct="1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8" indent="-60008" algn="l" defTabSz="240030" rtl="0" eaLnBrk="1" latinLnBrk="0" hangingPunct="1">
        <a:lnSpc>
          <a:spcPct val="90000"/>
        </a:lnSpc>
        <a:spcBef>
          <a:spcPts val="263"/>
        </a:spcBef>
        <a:buFont typeface="Arial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marL="30003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marL="42005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54006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6008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8009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90011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102012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cid:9886e31c-c71c-45ff-b2d3-bd54ea25ed64@namprd07.prod.outlook.com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Dean Bhavsar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411417-3DB4-C030-9FE4-4A7CC213E93F}"/>
              </a:ext>
            </a:extLst>
          </p:cNvPr>
          <p:cNvSpPr/>
          <p:nvPr/>
        </p:nvSpPr>
        <p:spPr>
          <a:xfrm>
            <a:off x="1066800" y="304800"/>
            <a:ext cx="76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Integrity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4697E0-665B-02F0-5102-78B19BF06D11}"/>
              </a:ext>
            </a:extLst>
          </p:cNvPr>
          <p:cNvSpPr/>
          <p:nvPr/>
        </p:nvSpPr>
        <p:spPr>
          <a:xfrm>
            <a:off x="1087756" y="660598"/>
            <a:ext cx="76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Relationships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20E54-3813-405D-C39A-CF82DBE58DC4}"/>
              </a:ext>
            </a:extLst>
          </p:cNvPr>
          <p:cNvSpPr/>
          <p:nvPr/>
        </p:nvSpPr>
        <p:spPr>
          <a:xfrm>
            <a:off x="2019301" y="668933"/>
            <a:ext cx="76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Confidence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11836B-41EE-25B6-3FF5-09CC496C027A}"/>
              </a:ext>
            </a:extLst>
          </p:cNvPr>
          <p:cNvSpPr/>
          <p:nvPr/>
        </p:nvSpPr>
        <p:spPr>
          <a:xfrm>
            <a:off x="2002790" y="997734"/>
            <a:ext cx="76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Pride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5B8833-2734-5E8C-1DEC-CFABFA417AA1}"/>
              </a:ext>
            </a:extLst>
          </p:cNvPr>
          <p:cNvSpPr/>
          <p:nvPr/>
        </p:nvSpPr>
        <p:spPr>
          <a:xfrm>
            <a:off x="2047876" y="1418401"/>
            <a:ext cx="76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Grit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D6B71-6D8E-7944-1379-EDF32CC931A5}"/>
              </a:ext>
            </a:extLst>
          </p:cNvPr>
          <p:cNvSpPr/>
          <p:nvPr/>
        </p:nvSpPr>
        <p:spPr>
          <a:xfrm>
            <a:off x="1152525" y="1430277"/>
            <a:ext cx="76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Humor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8D5C7D-30A2-240E-738D-78D5B08D8B91}"/>
              </a:ext>
            </a:extLst>
          </p:cNvPr>
          <p:cNvSpPr/>
          <p:nvPr/>
        </p:nvSpPr>
        <p:spPr>
          <a:xfrm>
            <a:off x="425449" y="1140945"/>
            <a:ext cx="76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Positivity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E6F522-158C-0F7E-807D-EA76743D4053}"/>
              </a:ext>
            </a:extLst>
          </p:cNvPr>
          <p:cNvSpPr/>
          <p:nvPr/>
        </p:nvSpPr>
        <p:spPr>
          <a:xfrm>
            <a:off x="113030" y="668851"/>
            <a:ext cx="76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 the right thing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317ED9-6371-B564-6753-326F1585A5C4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1447800" y="533400"/>
            <a:ext cx="20956" cy="127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5DFEF0-F4F2-84FA-0E06-6E37BF1C933C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1447800" y="533400"/>
            <a:ext cx="952501" cy="135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05B8EA-CA22-F2FD-67F0-77D715A4D7D2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 flipH="1">
            <a:off x="494030" y="533400"/>
            <a:ext cx="953770" cy="135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852E80-E0CD-2CDA-2271-3FCC9FB1055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19099" y="918216"/>
            <a:ext cx="387350" cy="222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DFFDD01-81CD-42E7-9D3A-091912292B49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flipV="1">
            <a:off x="806449" y="889198"/>
            <a:ext cx="662307" cy="251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5B4EDA-F7BC-3A32-55EE-A5FA53F85749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flipH="1" flipV="1">
            <a:off x="1468756" y="889198"/>
            <a:ext cx="64769" cy="541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2AFDEF-2503-4932-EC19-5B420F713FC6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383790" y="898056"/>
            <a:ext cx="12701" cy="9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90F197-2270-6D42-F5F4-89E55724BBF4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2422527" y="1226387"/>
            <a:ext cx="6349" cy="192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41104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4281289064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3871293789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Mark O'Connell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373067" y="331124"/>
            <a:ext cx="2567301" cy="990386"/>
            <a:chOff x="492113" y="299476"/>
            <a:chExt cx="2626922" cy="9637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Contentment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8" y="662853"/>
              <a:ext cx="841102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Achievement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456843" y="662853"/>
              <a:ext cx="549405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Honor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492113" y="1040690"/>
              <a:ext cx="841101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Excellence</a:t>
              </a:r>
              <a:endParaRPr lang="en-US" sz="886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347736" y="1040690"/>
              <a:ext cx="771299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Fairness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915019" y="521969"/>
              <a:ext cx="924335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912664" y="885346"/>
              <a:ext cx="2355" cy="1553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521969"/>
              <a:ext cx="892191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69CA7B-55F7-F9F2-672C-2DE101DBEA5B}"/>
              </a:ext>
            </a:extLst>
          </p:cNvPr>
          <p:cNvSpPr txBox="1"/>
          <p:nvPr/>
        </p:nvSpPr>
        <p:spPr>
          <a:xfrm>
            <a:off x="1308587" y="704560"/>
            <a:ext cx="771358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Family</a:t>
            </a:r>
            <a:endParaRPr lang="en-US" sz="88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324130" y="1092857"/>
            <a:ext cx="735540" cy="364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Work-life</a:t>
            </a:r>
          </a:p>
          <a:p>
            <a:pPr algn="ctr"/>
            <a:r>
              <a:rPr lang="en-US" sz="886" dirty="0"/>
              <a:t>balance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V="1">
            <a:off x="1691900" y="933212"/>
            <a:ext cx="2366" cy="1596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07344C-02A7-05D6-B05C-C366C7EDB4CE}"/>
              </a:ext>
            </a:extLst>
          </p:cNvPr>
          <p:cNvCxnSpPr>
            <a:cxnSpLocks/>
            <a:stCxn id="34" idx="0"/>
            <a:endCxn id="5" idx="2"/>
          </p:cNvCxnSpPr>
          <p:nvPr/>
        </p:nvCxnSpPr>
        <p:spPr>
          <a:xfrm flipH="1" flipV="1">
            <a:off x="1689731" y="559776"/>
            <a:ext cx="4535" cy="144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8B92B4-62FA-4D54-A389-B58104506B37}"/>
              </a:ext>
            </a:extLst>
          </p:cNvPr>
          <p:cNvCxnSpPr>
            <a:cxnSpLocks/>
            <a:stCxn id="34" idx="3"/>
            <a:endCxn id="8" idx="1"/>
          </p:cNvCxnSpPr>
          <p:nvPr/>
        </p:nvCxnSpPr>
        <p:spPr>
          <a:xfrm>
            <a:off x="2079945" y="818886"/>
            <a:ext cx="21326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483939" y="1449568"/>
            <a:ext cx="60487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Wealth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561673" y="933213"/>
            <a:ext cx="1799" cy="1596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F2527A-50F0-4BE8-8C79-0DA60575606E}"/>
              </a:ext>
            </a:extLst>
          </p:cNvPr>
          <p:cNvCxnSpPr>
            <a:stCxn id="9" idx="2"/>
            <a:endCxn id="40" idx="0"/>
          </p:cNvCxnSpPr>
          <p:nvPr/>
        </p:nvCxnSpPr>
        <p:spPr>
          <a:xfrm>
            <a:off x="784073" y="1321510"/>
            <a:ext cx="2301" cy="1280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141579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1760957368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 err="1">
                <a:solidFill>
                  <a:srgbClr val="000000"/>
                </a:solidFill>
                <a:latin typeface="Calibri" panose="020F0502020204030204" pitchFamily="34" charset="0"/>
              </a:rPr>
              <a:t>Azmeen</a:t>
            </a:r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IN" sz="1575" dirty="0" err="1">
                <a:solidFill>
                  <a:srgbClr val="000000"/>
                </a:solidFill>
                <a:latin typeface="Calibri" panose="020F0502020204030204" pitchFamily="34" charset="0"/>
              </a:rPr>
              <a:t>Peerbhai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99810" y="331124"/>
            <a:ext cx="2675551" cy="1314700"/>
            <a:chOff x="314833" y="299476"/>
            <a:chExt cx="2737685" cy="12792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Inner peace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8" y="662853"/>
              <a:ext cx="89444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Independence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456843" y="662853"/>
              <a:ext cx="549405" cy="3551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Balance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14833" y="1040690"/>
              <a:ext cx="514455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Health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1675210" y="1356269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Growth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412924" y="1040690"/>
              <a:ext cx="639594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Family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941692" y="521969"/>
              <a:ext cx="897662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521969"/>
              <a:ext cx="892191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431776" y="1094985"/>
            <a:ext cx="73554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Excellence</a:t>
            </a:r>
            <a:endParaRPr lang="en-US" sz="886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773974" y="1094985"/>
            <a:ext cx="60487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Service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561673" y="1069532"/>
            <a:ext cx="1149" cy="233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19141E-2832-48A5-A51C-FCC609256BAF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451199" y="1012321"/>
            <a:ext cx="1" cy="80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B1F62D-C00F-4733-B9C5-420C517429A2}"/>
              </a:ext>
            </a:extLst>
          </p:cNvPr>
          <p:cNvCxnSpPr/>
          <p:nvPr/>
        </p:nvCxnSpPr>
        <p:spPr>
          <a:xfrm>
            <a:off x="451199" y="1012321"/>
            <a:ext cx="2111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5AE0A3-EF24-41C7-9DAE-989285351AC4}"/>
              </a:ext>
            </a:extLst>
          </p:cNvPr>
          <p:cNvCxnSpPr>
            <a:endCxn id="40" idx="0"/>
          </p:cNvCxnSpPr>
          <p:nvPr/>
        </p:nvCxnSpPr>
        <p:spPr>
          <a:xfrm>
            <a:off x="1052632" y="1012321"/>
            <a:ext cx="23777" cy="826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F10AEE-5152-4F7F-A1AB-1EDD1788975D}"/>
              </a:ext>
            </a:extLst>
          </p:cNvPr>
          <p:cNvCxnSpPr>
            <a:endCxn id="35" idx="0"/>
          </p:cNvCxnSpPr>
          <p:nvPr/>
        </p:nvCxnSpPr>
        <p:spPr>
          <a:xfrm>
            <a:off x="1788172" y="1012321"/>
            <a:ext cx="11374" cy="826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A0BB46-B605-4A05-8711-51B08356F1B2}"/>
              </a:ext>
            </a:extLst>
          </p:cNvPr>
          <p:cNvCxnSpPr>
            <a:stCxn id="35" idx="2"/>
            <a:endCxn id="11" idx="0"/>
          </p:cNvCxnSpPr>
          <p:nvPr/>
        </p:nvCxnSpPr>
        <p:spPr>
          <a:xfrm>
            <a:off x="1799546" y="1323637"/>
            <a:ext cx="32201" cy="935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007939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1144141354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Kevin Raftery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277449" y="331123"/>
            <a:ext cx="2766683" cy="1137573"/>
            <a:chOff x="394276" y="299476"/>
            <a:chExt cx="2830932" cy="11069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Equanimity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8" y="662853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Family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456843" y="662853"/>
              <a:ext cx="549405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Reward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94276" y="924219"/>
              <a:ext cx="798552" cy="3551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Work life balance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1544751" y="1183912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Effort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361755" y="930138"/>
              <a:ext cx="86345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Competence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803926" y="521969"/>
              <a:ext cx="1035428" cy="1408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793553" y="885346"/>
              <a:ext cx="10373" cy="388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5" y="521969"/>
              <a:ext cx="892191" cy="1408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2340280" y="1259076"/>
            <a:ext cx="73554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Mentoring</a:t>
            </a:r>
            <a:endParaRPr lang="en-US" sz="886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12" idx="2"/>
          </p:cNvCxnSpPr>
          <p:nvPr/>
        </p:nvCxnSpPr>
        <p:spPr>
          <a:xfrm flipH="1" flipV="1">
            <a:off x="2622204" y="1207896"/>
            <a:ext cx="85846" cy="51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1387294" y="1542502"/>
            <a:ext cx="60487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Strength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2561673" y="933212"/>
            <a:ext cx="60531" cy="460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D89C1E-4BEA-40AF-8006-2C478AE01CA0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1057878" y="1155648"/>
            <a:ext cx="343936" cy="198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994FAD-4EF4-41A7-A9B3-03F70D7526DF}"/>
              </a:ext>
            </a:extLst>
          </p:cNvPr>
          <p:cNvCxnSpPr>
            <a:stCxn id="12" idx="1"/>
            <a:endCxn id="11" idx="3"/>
          </p:cNvCxnSpPr>
          <p:nvPr/>
        </p:nvCxnSpPr>
        <p:spPr>
          <a:xfrm flipH="1">
            <a:off x="2006684" y="1093570"/>
            <a:ext cx="193591" cy="260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8DE0AB-5872-41E3-8E57-C47589985D22}"/>
              </a:ext>
            </a:extLst>
          </p:cNvPr>
          <p:cNvCxnSpPr>
            <a:stCxn id="11" idx="2"/>
            <a:endCxn id="40" idx="0"/>
          </p:cNvCxnSpPr>
          <p:nvPr/>
        </p:nvCxnSpPr>
        <p:spPr>
          <a:xfrm flipH="1">
            <a:off x="1689729" y="1468696"/>
            <a:ext cx="14520" cy="738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276928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400934252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Allison Renner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375368" y="331124"/>
            <a:ext cx="2718770" cy="1103997"/>
            <a:chOff x="494468" y="299476"/>
            <a:chExt cx="2781908" cy="107425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Fulfillment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8" y="662853"/>
              <a:ext cx="869520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Recognition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456843" y="662853"/>
              <a:ext cx="549405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Family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1513116" y="1151242"/>
              <a:ext cx="66645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Ambition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412923" y="1040690"/>
              <a:ext cx="86345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Caring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929228" y="521969"/>
              <a:ext cx="910126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521969"/>
              <a:ext cx="892191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69CA7B-55F7-F9F2-672C-2DE101DBEA5B}"/>
              </a:ext>
            </a:extLst>
          </p:cNvPr>
          <p:cNvSpPr txBox="1"/>
          <p:nvPr/>
        </p:nvSpPr>
        <p:spPr>
          <a:xfrm>
            <a:off x="1308587" y="638885"/>
            <a:ext cx="771358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Greatness</a:t>
            </a:r>
            <a:endParaRPr lang="en-US" sz="88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331090" y="925803"/>
            <a:ext cx="73554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Growth</a:t>
            </a:r>
            <a:endParaRPr lang="en-US" sz="886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H="1" flipV="1">
            <a:off x="1694266" y="867537"/>
            <a:ext cx="4594" cy="58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07344C-02A7-05D6-B05C-C366C7EDB4CE}"/>
              </a:ext>
            </a:extLst>
          </p:cNvPr>
          <p:cNvCxnSpPr>
            <a:cxnSpLocks/>
            <a:stCxn id="34" idx="0"/>
            <a:endCxn id="5" idx="2"/>
          </p:cNvCxnSpPr>
          <p:nvPr/>
        </p:nvCxnSpPr>
        <p:spPr>
          <a:xfrm flipH="1" flipV="1">
            <a:off x="1689731" y="559776"/>
            <a:ext cx="4535" cy="79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1299323" y="1497677"/>
            <a:ext cx="799074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Playfulness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2561673" y="933212"/>
            <a:ext cx="110537" cy="1596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59AFEE-621B-489F-B6EA-5D4545477F4D}"/>
              </a:ext>
            </a:extLst>
          </p:cNvPr>
          <p:cNvCxnSpPr>
            <a:stCxn id="35" idx="2"/>
            <a:endCxn id="11" idx="0"/>
          </p:cNvCxnSpPr>
          <p:nvPr/>
        </p:nvCxnSpPr>
        <p:spPr>
          <a:xfrm flipH="1">
            <a:off x="1696563" y="1154455"/>
            <a:ext cx="2297" cy="52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7B4A80-BC08-4A72-B811-EBAA33576A6C}"/>
              </a:ext>
            </a:extLst>
          </p:cNvPr>
          <p:cNvCxnSpPr>
            <a:stCxn id="11" idx="2"/>
            <a:endCxn id="40" idx="0"/>
          </p:cNvCxnSpPr>
          <p:nvPr/>
        </p:nvCxnSpPr>
        <p:spPr>
          <a:xfrm>
            <a:off x="1696563" y="1435121"/>
            <a:ext cx="2297" cy="62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FD3215-152F-4A2D-BA84-60C3131D3AAA}"/>
              </a:ext>
            </a:extLst>
          </p:cNvPr>
          <p:cNvCxnSpPr>
            <a:stCxn id="7" idx="2"/>
            <a:endCxn id="40" idx="1"/>
          </p:cNvCxnSpPr>
          <p:nvPr/>
        </p:nvCxnSpPr>
        <p:spPr>
          <a:xfrm>
            <a:off x="800261" y="933212"/>
            <a:ext cx="499062" cy="678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F8DE601-F2AE-41F4-8AD0-37A84888A357}"/>
              </a:ext>
            </a:extLst>
          </p:cNvPr>
          <p:cNvCxnSpPr>
            <a:stCxn id="12" idx="2"/>
            <a:endCxn id="40" idx="3"/>
          </p:cNvCxnSpPr>
          <p:nvPr/>
        </p:nvCxnSpPr>
        <p:spPr>
          <a:xfrm flipH="1">
            <a:off x="2098397" y="1321509"/>
            <a:ext cx="573813" cy="2904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344906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1472565575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Drew Sanders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99808" y="331124"/>
            <a:ext cx="2928707" cy="1324701"/>
            <a:chOff x="314832" y="299476"/>
            <a:chExt cx="2996720" cy="1289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Trust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8" y="662853"/>
              <a:ext cx="797181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Challenge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317203" y="662853"/>
              <a:ext cx="994349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Accomplishment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14832" y="1040690"/>
              <a:ext cx="752621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Consistency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1496974" y="1366001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Love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448099" y="1078348"/>
              <a:ext cx="86345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Honesty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893058" y="521969"/>
              <a:ext cx="946296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691143" y="885346"/>
              <a:ext cx="201916" cy="1553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521969"/>
              <a:ext cx="975024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215153" y="973161"/>
            <a:ext cx="884808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Empowerment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642625" y="933212"/>
            <a:ext cx="63962" cy="1983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DEE5E-E7B8-4EB1-9EFC-76C12AB54782}"/>
              </a:ext>
            </a:extLst>
          </p:cNvPr>
          <p:cNvCxnSpPr>
            <a:stCxn id="7" idx="3"/>
            <a:endCxn id="35" idx="0"/>
          </p:cNvCxnSpPr>
          <p:nvPr/>
        </p:nvCxnSpPr>
        <p:spPr>
          <a:xfrm>
            <a:off x="1154455" y="818886"/>
            <a:ext cx="503102" cy="154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68F3BC-6A3B-4194-ACA0-6B04986ACEDA}"/>
              </a:ext>
            </a:extLst>
          </p:cNvPr>
          <p:cNvCxnSpPr>
            <a:stCxn id="8" idx="1"/>
            <a:endCxn id="35" idx="0"/>
          </p:cNvCxnSpPr>
          <p:nvPr/>
        </p:nvCxnSpPr>
        <p:spPr>
          <a:xfrm flipH="1">
            <a:off x="1657557" y="818886"/>
            <a:ext cx="499177" cy="154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DC0DF9-865C-479A-90EE-EF5A5C8FD42E}"/>
              </a:ext>
            </a:extLst>
          </p:cNvPr>
          <p:cNvCxnSpPr>
            <a:stCxn id="35" idx="2"/>
            <a:endCxn id="11" idx="0"/>
          </p:cNvCxnSpPr>
          <p:nvPr/>
        </p:nvCxnSpPr>
        <p:spPr>
          <a:xfrm flipH="1">
            <a:off x="1657555" y="1201813"/>
            <a:ext cx="2" cy="2253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32289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Brad Collins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1B7014-0E97-793A-ED5B-F6714031A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2727574" cy="1231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0259406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1134509804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Madeline Silverman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99810" y="331123"/>
            <a:ext cx="2894328" cy="990386"/>
            <a:chOff x="314833" y="299476"/>
            <a:chExt cx="2961543" cy="9637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Impact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8" y="662853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Learning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456843" y="662853"/>
              <a:ext cx="728709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Fortitude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14833" y="1040690"/>
              <a:ext cx="632991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Curiosity</a:t>
              </a:r>
              <a:endParaRPr lang="en-US" sz="886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547667" y="1040690"/>
              <a:ext cx="728709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Energy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803926" y="521969"/>
              <a:ext cx="1035428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631329" y="885346"/>
              <a:ext cx="172597" cy="1553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521969"/>
              <a:ext cx="981843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69CA7B-55F7-F9F2-672C-2DE101DBEA5B}"/>
              </a:ext>
            </a:extLst>
          </p:cNvPr>
          <p:cNvSpPr txBox="1"/>
          <p:nvPr/>
        </p:nvSpPr>
        <p:spPr>
          <a:xfrm>
            <a:off x="1308587" y="704560"/>
            <a:ext cx="771358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Family</a:t>
            </a:r>
            <a:endParaRPr lang="en-US" sz="88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593678" y="1092484"/>
            <a:ext cx="565506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Service</a:t>
            </a:r>
            <a:endParaRPr lang="en-US" sz="886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H="1" flipV="1">
            <a:off x="1694266" y="933212"/>
            <a:ext cx="182165" cy="159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07344C-02A7-05D6-B05C-C366C7EDB4CE}"/>
              </a:ext>
            </a:extLst>
          </p:cNvPr>
          <p:cNvCxnSpPr>
            <a:cxnSpLocks/>
            <a:stCxn id="34" idx="0"/>
            <a:endCxn id="5" idx="2"/>
          </p:cNvCxnSpPr>
          <p:nvPr/>
        </p:nvCxnSpPr>
        <p:spPr>
          <a:xfrm flipH="1" flipV="1">
            <a:off x="1689731" y="559775"/>
            <a:ext cx="4535" cy="144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873270" y="1092857"/>
            <a:ext cx="680366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Adventure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649290" y="933212"/>
            <a:ext cx="88763" cy="1596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4FD3FC-FD01-46F8-95EE-FD985100889B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873270" y="865132"/>
            <a:ext cx="340183" cy="2277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042218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3121096949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 err="1">
                <a:solidFill>
                  <a:srgbClr val="000000"/>
                </a:solidFill>
                <a:latin typeface="Calibri" panose="020F0502020204030204" pitchFamily="34" charset="0"/>
              </a:rPr>
              <a:t>Akshdeep</a:t>
            </a:r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 Singh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99810" y="331124"/>
            <a:ext cx="2922786" cy="1356388"/>
            <a:chOff x="314833" y="299476"/>
            <a:chExt cx="2990661" cy="131985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Optimism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8" y="662853"/>
              <a:ext cx="869520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 err="1"/>
                <a:t>Perservence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456843" y="662853"/>
              <a:ext cx="81953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Collaboration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14833" y="1040690"/>
              <a:ext cx="61377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Patience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1303343" y="1396834"/>
              <a:ext cx="1124636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Acknowledgement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442041" y="942381"/>
              <a:ext cx="86345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Humor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929228" y="521969"/>
              <a:ext cx="910127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621722" y="885345"/>
              <a:ext cx="307506" cy="1553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5" y="521969"/>
              <a:ext cx="1027255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347671" y="979244"/>
            <a:ext cx="73554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Ambition</a:t>
            </a:r>
            <a:endParaRPr lang="en-US" sz="886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8B92B4-62FA-4D54-A389-B58104506B37}"/>
              </a:ext>
            </a:extLst>
          </p:cNvPr>
          <p:cNvCxnSpPr>
            <a:cxnSpLocks/>
            <a:stCxn id="35" idx="0"/>
            <a:endCxn id="8" idx="1"/>
          </p:cNvCxnSpPr>
          <p:nvPr/>
        </p:nvCxnSpPr>
        <p:spPr>
          <a:xfrm flipV="1">
            <a:off x="1715441" y="818886"/>
            <a:ext cx="577765" cy="160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693673" y="933212"/>
            <a:ext cx="6995" cy="586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9FA69B-B570-430A-9FBF-13AF3A47FDE8}"/>
              </a:ext>
            </a:extLst>
          </p:cNvPr>
          <p:cNvCxnSpPr>
            <a:stCxn id="7" idx="3"/>
            <a:endCxn id="35" idx="0"/>
          </p:cNvCxnSpPr>
          <p:nvPr/>
        </p:nvCxnSpPr>
        <p:spPr>
          <a:xfrm>
            <a:off x="1225154" y="818886"/>
            <a:ext cx="490287" cy="160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41700A-C623-4189-AAA4-EC711B865E15}"/>
              </a:ext>
            </a:extLst>
          </p:cNvPr>
          <p:cNvCxnSpPr>
            <a:stCxn id="9" idx="2"/>
            <a:endCxn id="11" idx="1"/>
          </p:cNvCxnSpPr>
          <p:nvPr/>
        </p:nvCxnSpPr>
        <p:spPr>
          <a:xfrm>
            <a:off x="499734" y="1321509"/>
            <a:ext cx="666151" cy="2516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2F1308-ADA6-4AAD-8A43-498E035D1192}"/>
              </a:ext>
            </a:extLst>
          </p:cNvPr>
          <p:cNvCxnSpPr>
            <a:cxnSpLocks/>
            <a:stCxn id="43" idx="2"/>
            <a:endCxn id="11" idx="3"/>
          </p:cNvCxnSpPr>
          <p:nvPr/>
        </p:nvCxnSpPr>
        <p:spPr>
          <a:xfrm flipH="1">
            <a:off x="2264997" y="1499909"/>
            <a:ext cx="488472" cy="732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554F119-BD97-4E99-BE16-0569E9E7EE61}"/>
              </a:ext>
            </a:extLst>
          </p:cNvPr>
          <p:cNvCxnSpPr>
            <a:stCxn id="35" idx="2"/>
            <a:endCxn id="11" idx="0"/>
          </p:cNvCxnSpPr>
          <p:nvPr/>
        </p:nvCxnSpPr>
        <p:spPr>
          <a:xfrm>
            <a:off x="1715441" y="1207896"/>
            <a:ext cx="0" cy="2509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787929E-2CB4-4942-AFF0-99D599E16A90}"/>
              </a:ext>
            </a:extLst>
          </p:cNvPr>
          <p:cNvSpPr txBox="1"/>
          <p:nvPr/>
        </p:nvSpPr>
        <p:spPr>
          <a:xfrm>
            <a:off x="2331541" y="1271257"/>
            <a:ext cx="843856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Affection</a:t>
            </a:r>
            <a:endParaRPr lang="en-US" sz="886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511ABB6-1146-4DEF-9D83-B7261A901560}"/>
              </a:ext>
            </a:extLst>
          </p:cNvPr>
          <p:cNvCxnSpPr>
            <a:stCxn id="12" idx="2"/>
            <a:endCxn id="43" idx="0"/>
          </p:cNvCxnSpPr>
          <p:nvPr/>
        </p:nvCxnSpPr>
        <p:spPr>
          <a:xfrm>
            <a:off x="2700668" y="1220478"/>
            <a:ext cx="52801" cy="5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178147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868520512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Gabriel </a:t>
            </a:r>
            <a:r>
              <a:rPr lang="en-IN" sz="1575" dirty="0" err="1">
                <a:solidFill>
                  <a:srgbClr val="000000"/>
                </a:solidFill>
                <a:latin typeface="Calibri" panose="020F0502020204030204" pitchFamily="34" charset="0"/>
              </a:rPr>
              <a:t>Tursi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282054" y="331124"/>
            <a:ext cx="2812085" cy="1425703"/>
            <a:chOff x="398987" y="299476"/>
            <a:chExt cx="2877390" cy="13873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Unconditional Love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527052" y="610658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Empathy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456843" y="662853"/>
              <a:ext cx="664750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Patience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98987" y="902320"/>
              <a:ext cx="790539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Awareness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436443" y="1464283"/>
              <a:ext cx="732535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Excellence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326512" y="1040690"/>
              <a:ext cx="949865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Communication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836510" y="521969"/>
              <a:ext cx="1002844" cy="886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794257" y="833151"/>
              <a:ext cx="42253" cy="691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521969"/>
              <a:ext cx="949864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69CA7B-55F7-F9F2-672C-2DE101DBEA5B}"/>
              </a:ext>
            </a:extLst>
          </p:cNvPr>
          <p:cNvSpPr txBox="1"/>
          <p:nvPr/>
        </p:nvSpPr>
        <p:spPr>
          <a:xfrm>
            <a:off x="1308587" y="704560"/>
            <a:ext cx="771358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Generosity</a:t>
            </a:r>
            <a:endParaRPr lang="en-US" sz="886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07344C-02A7-05D6-B05C-C366C7EDB4CE}"/>
              </a:ext>
            </a:extLst>
          </p:cNvPr>
          <p:cNvCxnSpPr>
            <a:cxnSpLocks/>
            <a:stCxn id="34" idx="0"/>
            <a:endCxn id="5" idx="2"/>
          </p:cNvCxnSpPr>
          <p:nvPr/>
        </p:nvCxnSpPr>
        <p:spPr>
          <a:xfrm flipH="1" flipV="1">
            <a:off x="1689731" y="559776"/>
            <a:ext cx="4535" cy="144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318661" y="1250391"/>
            <a:ext cx="715909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Tranquility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618037" y="933212"/>
            <a:ext cx="11949" cy="159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E0D740-5476-47EB-9BC3-5B6010006C9E}"/>
              </a:ext>
            </a:extLst>
          </p:cNvPr>
          <p:cNvCxnSpPr>
            <a:stCxn id="9" idx="2"/>
            <a:endCxn id="40" idx="0"/>
          </p:cNvCxnSpPr>
          <p:nvPr/>
        </p:nvCxnSpPr>
        <p:spPr>
          <a:xfrm>
            <a:off x="668353" y="1179308"/>
            <a:ext cx="8263" cy="710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A4F85-4376-428C-84F3-260FC3E339BF}"/>
              </a:ext>
            </a:extLst>
          </p:cNvPr>
          <p:cNvCxnSpPr>
            <a:stCxn id="40" idx="2"/>
            <a:endCxn id="11" idx="0"/>
          </p:cNvCxnSpPr>
          <p:nvPr/>
        </p:nvCxnSpPr>
        <p:spPr>
          <a:xfrm flipH="1">
            <a:off x="676615" y="1479043"/>
            <a:ext cx="1" cy="491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568283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887092645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Pranay </a:t>
            </a:r>
            <a:r>
              <a:rPr lang="en-IN" sz="1575" dirty="0" err="1">
                <a:solidFill>
                  <a:srgbClr val="000000"/>
                </a:solidFill>
                <a:latin typeface="Calibri" panose="020F0502020204030204" pitchFamily="34" charset="0"/>
              </a:rPr>
              <a:t>Udutha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72522" y="331123"/>
            <a:ext cx="2921616" cy="1186026"/>
            <a:chOff x="286911" y="299476"/>
            <a:chExt cx="2989465" cy="11540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Optimism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286911" y="662853"/>
              <a:ext cx="978874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Industriousness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456843" y="662853"/>
              <a:ext cx="705684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Dreaming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877661" y="958830"/>
              <a:ext cx="77624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Invention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834058" y="1231060"/>
              <a:ext cx="86345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Spontaneity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412923" y="1040690"/>
              <a:ext cx="86345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Exuberance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776348" y="521969"/>
              <a:ext cx="1063006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H="1" flipV="1">
              <a:off x="776348" y="885345"/>
              <a:ext cx="489436" cy="734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521969"/>
              <a:ext cx="970331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69CA7B-55F7-F9F2-672C-2DE101DBEA5B}"/>
              </a:ext>
            </a:extLst>
          </p:cNvPr>
          <p:cNvSpPr txBox="1"/>
          <p:nvPr/>
        </p:nvSpPr>
        <p:spPr>
          <a:xfrm>
            <a:off x="1308587" y="704560"/>
            <a:ext cx="771358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Congeniality</a:t>
            </a:r>
            <a:endParaRPr lang="en-US" sz="886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07344C-02A7-05D6-B05C-C366C7EDB4CE}"/>
              </a:ext>
            </a:extLst>
          </p:cNvPr>
          <p:cNvCxnSpPr>
            <a:cxnSpLocks/>
            <a:stCxn id="34" idx="0"/>
            <a:endCxn id="5" idx="2"/>
          </p:cNvCxnSpPr>
          <p:nvPr/>
        </p:nvCxnSpPr>
        <p:spPr>
          <a:xfrm flipH="1" flipV="1">
            <a:off x="1689731" y="559775"/>
            <a:ext cx="4535" cy="144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826744" y="1568261"/>
            <a:ext cx="60487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Courage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638039" y="933212"/>
            <a:ext cx="34171" cy="159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E5443D-2567-44AC-87AF-B556B045AC2B}"/>
              </a:ext>
            </a:extLst>
          </p:cNvPr>
          <p:cNvCxnSpPr>
            <a:stCxn id="34" idx="2"/>
            <a:endCxn id="9" idx="0"/>
          </p:cNvCxnSpPr>
          <p:nvPr/>
        </p:nvCxnSpPr>
        <p:spPr>
          <a:xfrm flipH="1">
            <a:off x="1129179" y="933212"/>
            <a:ext cx="565087" cy="75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EFC539-5817-48FC-A54E-36D91A217CB8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1129179" y="1237382"/>
            <a:ext cx="0" cy="511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28DB4C-E6C6-456B-B43A-7415307463DA}"/>
              </a:ext>
            </a:extLst>
          </p:cNvPr>
          <p:cNvCxnSpPr>
            <a:stCxn id="11" idx="2"/>
            <a:endCxn id="40" idx="0"/>
          </p:cNvCxnSpPr>
          <p:nvPr/>
        </p:nvCxnSpPr>
        <p:spPr>
          <a:xfrm>
            <a:off x="1129179" y="1517149"/>
            <a:ext cx="0" cy="511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769336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039134745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Christopher </a:t>
            </a:r>
            <a:r>
              <a:rPr lang="en-IN" sz="1575" dirty="0" err="1">
                <a:solidFill>
                  <a:srgbClr val="000000"/>
                </a:solidFill>
                <a:latin typeface="Calibri" panose="020F0502020204030204" pitchFamily="34" charset="0"/>
              </a:rPr>
              <a:t>Vareika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882078" y="331123"/>
            <a:ext cx="2125799" cy="1380686"/>
            <a:chOff x="1012946" y="299476"/>
            <a:chExt cx="2175166" cy="13434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Reliability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1578985" y="1120834"/>
              <a:ext cx="549405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Change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1669612" y="1411215"/>
              <a:ext cx="803541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Spontaneous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1012946" y="1420478"/>
              <a:ext cx="599206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Pleasure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530609" y="1416487"/>
              <a:ext cx="65750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Logic</a:t>
              </a:r>
              <a:endParaRPr lang="en-US" sz="886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69CA7B-55F7-F9F2-672C-2DE101DBEA5B}"/>
              </a:ext>
            </a:extLst>
          </p:cNvPr>
          <p:cNvSpPr txBox="1"/>
          <p:nvPr/>
        </p:nvSpPr>
        <p:spPr>
          <a:xfrm>
            <a:off x="1308587" y="615018"/>
            <a:ext cx="771358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Focus</a:t>
            </a:r>
            <a:endParaRPr lang="en-US" sz="88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322214" y="895119"/>
            <a:ext cx="73554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Learning</a:t>
            </a:r>
            <a:endParaRPr lang="en-US" sz="886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V="1">
            <a:off x="1689984" y="843670"/>
            <a:ext cx="4282" cy="51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07344C-02A7-05D6-B05C-C366C7EDB4CE}"/>
              </a:ext>
            </a:extLst>
          </p:cNvPr>
          <p:cNvCxnSpPr>
            <a:cxnSpLocks/>
            <a:stCxn id="34" idx="0"/>
            <a:endCxn id="5" idx="2"/>
          </p:cNvCxnSpPr>
          <p:nvPr/>
        </p:nvCxnSpPr>
        <p:spPr>
          <a:xfrm flipH="1" flipV="1">
            <a:off x="1689731" y="559775"/>
            <a:ext cx="4535" cy="552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221054" y="1488762"/>
            <a:ext cx="60487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Empathy</a:t>
            </a:r>
            <a:endParaRPr lang="en-US" sz="886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82858D-CAE3-4DEB-A68B-763B12905716}"/>
              </a:ext>
            </a:extLst>
          </p:cNvPr>
          <p:cNvCxnSpPr>
            <a:stCxn id="8" idx="1"/>
            <a:endCxn id="40" idx="0"/>
          </p:cNvCxnSpPr>
          <p:nvPr/>
        </p:nvCxnSpPr>
        <p:spPr>
          <a:xfrm flipH="1">
            <a:off x="523489" y="1289544"/>
            <a:ext cx="911781" cy="199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11F5CB-74DE-41D0-ACC6-7C2AD766ECD5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1972206" y="1289544"/>
            <a:ext cx="714381" cy="1895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98F521-1B99-44C8-8C06-06787AEE4739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1174882" y="1403870"/>
            <a:ext cx="528856" cy="79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B55390-437B-44C2-9D51-D510B77B0EF8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1703738" y="1403870"/>
            <a:ext cx="212754" cy="697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008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920065356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1419283341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Neil Wang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99809" y="331124"/>
            <a:ext cx="2894329" cy="1133486"/>
            <a:chOff x="314832" y="299476"/>
            <a:chExt cx="2961544" cy="11029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Hope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8" y="662853"/>
              <a:ext cx="695550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Openness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121269" y="662853"/>
              <a:ext cx="884981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Determination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14832" y="1040690"/>
              <a:ext cx="754942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Connected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1219715" y="1179935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Freedom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412923" y="1040690"/>
              <a:ext cx="86345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Confidence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842243" y="521969"/>
              <a:ext cx="997111" cy="1408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692303" y="885346"/>
              <a:ext cx="149940" cy="1553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521969"/>
              <a:ext cx="724405" cy="1408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353570" y="1382167"/>
            <a:ext cx="60487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Fairness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397695" y="933213"/>
            <a:ext cx="274515" cy="1596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4D3FF53-99B6-428F-90D7-D13936599C25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715250" y="933213"/>
            <a:ext cx="671340" cy="3027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B5CD12B-C267-47DC-B9B2-7FAE3EF58D40}"/>
              </a:ext>
            </a:extLst>
          </p:cNvPr>
          <p:cNvSpPr txBox="1"/>
          <p:nvPr/>
        </p:nvSpPr>
        <p:spPr>
          <a:xfrm>
            <a:off x="1164165" y="1540127"/>
            <a:ext cx="60487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6" dirty="0"/>
              <a:t>Fun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CAC605-7B50-405E-B83F-F5F729181191}"/>
              </a:ext>
            </a:extLst>
          </p:cNvPr>
          <p:cNvCxnSpPr>
            <a:stCxn id="9" idx="2"/>
            <a:endCxn id="40" idx="0"/>
          </p:cNvCxnSpPr>
          <p:nvPr/>
        </p:nvCxnSpPr>
        <p:spPr>
          <a:xfrm>
            <a:off x="568713" y="1321510"/>
            <a:ext cx="87292" cy="60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7069F5-3C37-4DAA-B0B3-BAA08D14A5E7}"/>
              </a:ext>
            </a:extLst>
          </p:cNvPr>
          <p:cNvCxnSpPr>
            <a:stCxn id="11" idx="2"/>
            <a:endCxn id="28" idx="0"/>
          </p:cNvCxnSpPr>
          <p:nvPr/>
        </p:nvCxnSpPr>
        <p:spPr>
          <a:xfrm>
            <a:off x="1386590" y="1464610"/>
            <a:ext cx="80010" cy="755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0853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1067953276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Richard Witmer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99810" y="331124"/>
            <a:ext cx="2894328" cy="1126706"/>
            <a:chOff x="314833" y="299476"/>
            <a:chExt cx="2961543" cy="10963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Growth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8" y="662853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Courage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456843" y="662853"/>
              <a:ext cx="549405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Quality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14833" y="1040690"/>
              <a:ext cx="798552" cy="3551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Sense of humor</a:t>
              </a:r>
              <a:endParaRPr lang="en-US" sz="886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412923" y="1040690"/>
              <a:ext cx="86345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Learning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803926" y="521969"/>
              <a:ext cx="1035428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714109" y="885346"/>
              <a:ext cx="89817" cy="1553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521969"/>
              <a:ext cx="892191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69CA7B-55F7-F9F2-672C-2DE101DBEA5B}"/>
              </a:ext>
            </a:extLst>
          </p:cNvPr>
          <p:cNvSpPr txBox="1"/>
          <p:nvPr/>
        </p:nvSpPr>
        <p:spPr>
          <a:xfrm>
            <a:off x="1231628" y="704560"/>
            <a:ext cx="848318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Collaboration</a:t>
            </a:r>
            <a:endParaRPr lang="en-US" sz="88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288016" y="1122344"/>
            <a:ext cx="73554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Trust</a:t>
            </a:r>
            <a:endParaRPr lang="en-US" sz="886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V="1">
            <a:off x="1655786" y="933212"/>
            <a:ext cx="1" cy="189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07344C-02A7-05D6-B05C-C366C7EDB4CE}"/>
              </a:ext>
            </a:extLst>
          </p:cNvPr>
          <p:cNvCxnSpPr>
            <a:cxnSpLocks/>
            <a:stCxn id="34" idx="0"/>
            <a:endCxn id="5" idx="2"/>
          </p:cNvCxnSpPr>
          <p:nvPr/>
        </p:nvCxnSpPr>
        <p:spPr>
          <a:xfrm flipV="1">
            <a:off x="1655787" y="559776"/>
            <a:ext cx="33944" cy="144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2561673" y="933213"/>
            <a:ext cx="110537" cy="159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274983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1336176194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Dong Yang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99810" y="331124"/>
            <a:ext cx="2864753" cy="1424713"/>
            <a:chOff x="314833" y="299476"/>
            <a:chExt cx="2931281" cy="13863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Inner harmony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8" y="662853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Learning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456842" y="662853"/>
              <a:ext cx="789272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Recognition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14833" y="1040690"/>
              <a:ext cx="514455" cy="4877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Do the right</a:t>
              </a:r>
            </a:p>
            <a:p>
              <a:pPr algn="ctr"/>
              <a:r>
                <a:rPr lang="en-US" sz="886" dirty="0"/>
                <a:t>thing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1063149" y="1463319"/>
              <a:ext cx="905956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Goal oriented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803926" y="521969"/>
              <a:ext cx="1035428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572061" y="885346"/>
              <a:ext cx="231865" cy="1553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521969"/>
              <a:ext cx="1012124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69CA7B-55F7-F9F2-672C-2DE101DBEA5B}"/>
              </a:ext>
            </a:extLst>
          </p:cNvPr>
          <p:cNvSpPr txBox="1"/>
          <p:nvPr/>
        </p:nvSpPr>
        <p:spPr>
          <a:xfrm>
            <a:off x="1308587" y="704560"/>
            <a:ext cx="771358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Relationship</a:t>
            </a:r>
            <a:endParaRPr lang="en-US" sz="88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816537" y="1072811"/>
            <a:ext cx="73554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Trust</a:t>
            </a:r>
            <a:endParaRPr lang="en-US" sz="886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H="1" flipV="1">
            <a:off x="1694266" y="933212"/>
            <a:ext cx="490041" cy="1395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07344C-02A7-05D6-B05C-C366C7EDB4CE}"/>
              </a:ext>
            </a:extLst>
          </p:cNvPr>
          <p:cNvCxnSpPr>
            <a:cxnSpLocks/>
            <a:stCxn id="34" idx="0"/>
            <a:endCxn id="5" idx="2"/>
          </p:cNvCxnSpPr>
          <p:nvPr/>
        </p:nvCxnSpPr>
        <p:spPr>
          <a:xfrm flipH="1" flipV="1">
            <a:off x="1689731" y="559776"/>
            <a:ext cx="4535" cy="144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929194" y="1077959"/>
            <a:ext cx="671007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Openness</a:t>
            </a:r>
            <a:endParaRPr lang="en-US" sz="886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D9908C-C174-4293-BAA5-2683CADD7B27}"/>
              </a:ext>
            </a:extLst>
          </p:cNvPr>
          <p:cNvCxnSpPr>
            <a:stCxn id="9" idx="2"/>
            <a:endCxn id="11" idx="1"/>
          </p:cNvCxnSpPr>
          <p:nvPr/>
        </p:nvCxnSpPr>
        <p:spPr>
          <a:xfrm>
            <a:off x="451200" y="1594148"/>
            <a:ext cx="479942" cy="47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AAF6BC-6591-438E-9ADD-2E937DFFA754}"/>
              </a:ext>
            </a:extLst>
          </p:cNvPr>
          <p:cNvCxnSpPr>
            <a:stCxn id="11" idx="0"/>
            <a:endCxn id="40" idx="2"/>
          </p:cNvCxnSpPr>
          <p:nvPr/>
        </p:nvCxnSpPr>
        <p:spPr>
          <a:xfrm flipH="1" flipV="1">
            <a:off x="1264698" y="1306611"/>
            <a:ext cx="109142" cy="220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D86575-497B-4C66-A2BE-98D453677DEC}"/>
              </a:ext>
            </a:extLst>
          </p:cNvPr>
          <p:cNvCxnSpPr>
            <a:stCxn id="7" idx="2"/>
            <a:endCxn id="40" idx="0"/>
          </p:cNvCxnSpPr>
          <p:nvPr/>
        </p:nvCxnSpPr>
        <p:spPr>
          <a:xfrm>
            <a:off x="677803" y="933212"/>
            <a:ext cx="586895" cy="144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4B3989-95F0-4005-9202-A6D81C63156D}"/>
              </a:ext>
            </a:extLst>
          </p:cNvPr>
          <p:cNvCxnSpPr>
            <a:stCxn id="34" idx="2"/>
            <a:endCxn id="40" idx="0"/>
          </p:cNvCxnSpPr>
          <p:nvPr/>
        </p:nvCxnSpPr>
        <p:spPr>
          <a:xfrm flipH="1">
            <a:off x="1264698" y="933212"/>
            <a:ext cx="429568" cy="144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495646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710835981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 err="1">
                <a:solidFill>
                  <a:srgbClr val="000000"/>
                </a:solidFill>
                <a:latin typeface="Calibri" panose="020F0502020204030204" pitchFamily="34" charset="0"/>
              </a:rPr>
              <a:t>Shizhong</a:t>
            </a:r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 Zhao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06263" y="331123"/>
            <a:ext cx="3014838" cy="929793"/>
            <a:chOff x="219113" y="299476"/>
            <a:chExt cx="3084852" cy="9047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Love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34653" y="662853"/>
              <a:ext cx="678732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Diligence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456843" y="662853"/>
              <a:ext cx="847122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Development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219113" y="1040690"/>
              <a:ext cx="477138" cy="1635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92" dirty="0"/>
                <a:t>Excellence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412924" y="1040690"/>
              <a:ext cx="477138" cy="1635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92" dirty="0"/>
                <a:t>Financial</a:t>
              </a:r>
              <a:endParaRPr lang="en-US" sz="492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774019" y="521969"/>
              <a:ext cx="1065335" cy="1408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457683" y="885346"/>
              <a:ext cx="316337" cy="1553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521969"/>
              <a:ext cx="1041050" cy="1408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69CA7B-55F7-F9F2-672C-2DE101DBEA5B}"/>
              </a:ext>
            </a:extLst>
          </p:cNvPr>
          <p:cNvSpPr txBox="1"/>
          <p:nvPr/>
        </p:nvSpPr>
        <p:spPr>
          <a:xfrm>
            <a:off x="1308587" y="704560"/>
            <a:ext cx="771358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Caring</a:t>
            </a:r>
            <a:endParaRPr lang="en-US" sz="88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677658" y="1086381"/>
            <a:ext cx="402986" cy="168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2" dirty="0"/>
              <a:t>Family</a:t>
            </a:r>
            <a:endParaRPr lang="en-US" sz="492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H="1" flipV="1">
            <a:off x="1694266" y="933212"/>
            <a:ext cx="184885" cy="153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07344C-02A7-05D6-B05C-C366C7EDB4CE}"/>
              </a:ext>
            </a:extLst>
          </p:cNvPr>
          <p:cNvCxnSpPr>
            <a:cxnSpLocks/>
            <a:stCxn id="34" idx="0"/>
            <a:endCxn id="5" idx="2"/>
          </p:cNvCxnSpPr>
          <p:nvPr/>
        </p:nvCxnSpPr>
        <p:spPr>
          <a:xfrm flipH="1" flipV="1">
            <a:off x="1689731" y="559775"/>
            <a:ext cx="4535" cy="144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1176818" y="1086381"/>
            <a:ext cx="466309" cy="168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2" dirty="0"/>
              <a:t>Awareness</a:t>
            </a:r>
            <a:endParaRPr lang="en-US" sz="492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2483438" y="933212"/>
            <a:ext cx="223715" cy="1596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40A6AA9-4D34-4BB4-973D-B5D088CD60B7}"/>
              </a:ext>
            </a:extLst>
          </p:cNvPr>
          <p:cNvSpPr txBox="1"/>
          <p:nvPr/>
        </p:nvSpPr>
        <p:spPr>
          <a:xfrm>
            <a:off x="2742845" y="1092857"/>
            <a:ext cx="385672" cy="243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2" dirty="0"/>
              <a:t>Security</a:t>
            </a:r>
            <a:endParaRPr lang="en-US" sz="492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5A7A55-00F3-4035-90B7-BF9C924E8896}"/>
              </a:ext>
            </a:extLst>
          </p:cNvPr>
          <p:cNvCxnSpPr>
            <a:endCxn id="40" idx="0"/>
          </p:cNvCxnSpPr>
          <p:nvPr/>
        </p:nvCxnSpPr>
        <p:spPr>
          <a:xfrm flipH="1">
            <a:off x="1409973" y="931785"/>
            <a:ext cx="955324" cy="1545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EE4CDE-774D-4D12-9A62-D24FBE5BCC54}"/>
              </a:ext>
            </a:extLst>
          </p:cNvPr>
          <p:cNvCxnSpPr>
            <a:stCxn id="34" idx="2"/>
            <a:endCxn id="40" idx="0"/>
          </p:cNvCxnSpPr>
          <p:nvPr/>
        </p:nvCxnSpPr>
        <p:spPr>
          <a:xfrm flipH="1">
            <a:off x="1409973" y="933212"/>
            <a:ext cx="284293" cy="1531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218495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1961328508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Jena </a:t>
            </a:r>
            <a:r>
              <a:rPr lang="en-IN" sz="1575" dirty="0" err="1">
                <a:solidFill>
                  <a:srgbClr val="000000"/>
                </a:solidFill>
                <a:latin typeface="Calibri" panose="020F0502020204030204" pitchFamily="34" charset="0"/>
              </a:rPr>
              <a:t>Zoll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18392" y="331124"/>
            <a:ext cx="2711750" cy="1111964"/>
            <a:chOff x="231525" y="299476"/>
            <a:chExt cx="2774725" cy="10820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4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Serenity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622945" y="597274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Purpose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253630" y="662853"/>
              <a:ext cx="752620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Wisdom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231525" y="878134"/>
              <a:ext cx="722525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Motivation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675293" y="1158993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Equity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932403" y="521969"/>
              <a:ext cx="906951" cy="753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592788" y="819767"/>
              <a:ext cx="339615" cy="583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521969"/>
              <a:ext cx="790586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876831" y="925801"/>
            <a:ext cx="60487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Bravery</a:t>
            </a:r>
            <a:endParaRPr lang="en-US" sz="886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4FD3FC-FD01-46F8-95EE-FD985100889B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803363" y="865818"/>
            <a:ext cx="375903" cy="599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EAEA770-CC1E-4AC0-8419-733615FDE5AF}"/>
              </a:ext>
            </a:extLst>
          </p:cNvPr>
          <p:cNvSpPr txBox="1"/>
          <p:nvPr/>
        </p:nvSpPr>
        <p:spPr>
          <a:xfrm>
            <a:off x="169019" y="1503068"/>
            <a:ext cx="655499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6" dirty="0"/>
              <a:t>Wellbeing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A3179B-5913-4B60-97D0-0FC6C964AEF0}"/>
              </a:ext>
            </a:extLst>
          </p:cNvPr>
          <p:cNvSpPr txBox="1"/>
          <p:nvPr/>
        </p:nvSpPr>
        <p:spPr>
          <a:xfrm>
            <a:off x="919671" y="1503068"/>
            <a:ext cx="60487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6" dirty="0"/>
              <a:t>Health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F0A9F0-278A-46E0-AC87-DB8EBDB005C0}"/>
              </a:ext>
            </a:extLst>
          </p:cNvPr>
          <p:cNvCxnSpPr>
            <a:stCxn id="9" idx="2"/>
            <a:endCxn id="11" idx="1"/>
          </p:cNvCxnSpPr>
          <p:nvPr/>
        </p:nvCxnSpPr>
        <p:spPr>
          <a:xfrm>
            <a:off x="471456" y="1154453"/>
            <a:ext cx="80632" cy="174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84E5DB-D2BE-47B2-99C8-16FB6D17C382}"/>
              </a:ext>
            </a:extLst>
          </p:cNvPr>
          <p:cNvCxnSpPr>
            <a:stCxn id="40" idx="2"/>
            <a:endCxn id="11" idx="3"/>
          </p:cNvCxnSpPr>
          <p:nvPr/>
        </p:nvCxnSpPr>
        <p:spPr>
          <a:xfrm flipH="1">
            <a:off x="1156958" y="1154453"/>
            <a:ext cx="22308" cy="174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71CF497-237A-4878-B61C-4102F2DA6AC9}"/>
              </a:ext>
            </a:extLst>
          </p:cNvPr>
          <p:cNvCxnSpPr>
            <a:stCxn id="11" idx="2"/>
            <a:endCxn id="39" idx="0"/>
          </p:cNvCxnSpPr>
          <p:nvPr/>
        </p:nvCxnSpPr>
        <p:spPr>
          <a:xfrm flipH="1">
            <a:off x="496769" y="1443088"/>
            <a:ext cx="357754" cy="599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5CAC7B-C1B4-4628-BF06-F789B2B6D259}"/>
              </a:ext>
            </a:extLst>
          </p:cNvPr>
          <p:cNvCxnSpPr>
            <a:stCxn id="11" idx="2"/>
            <a:endCxn id="41" idx="0"/>
          </p:cNvCxnSpPr>
          <p:nvPr/>
        </p:nvCxnSpPr>
        <p:spPr>
          <a:xfrm>
            <a:off x="854523" y="1443088"/>
            <a:ext cx="367583" cy="599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50612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Xiuying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Fan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F77DA61-FB42-6B4C-6F42-C1FB64AC61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81000"/>
            <a:ext cx="2838910" cy="1222462"/>
          </a:xfrm>
          <a:prstGeom prst="rect">
            <a:avLst/>
          </a:prstGeom>
        </p:spPr>
      </p:pic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EF5F3AB-986E-CEFA-5617-59F8CF1D6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427887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34794322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371193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A859A52D-8181-0CA8-9A9B-C1AFF0099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10470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58277755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903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051743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1846553109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Alysa Kim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99808" y="331124"/>
            <a:ext cx="2864691" cy="1401404"/>
            <a:chOff x="314832" y="299476"/>
            <a:chExt cx="2931217" cy="13636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Happiness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8" y="662853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Loyalty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456843" y="662853"/>
              <a:ext cx="603349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Equality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14832" y="1040690"/>
              <a:ext cx="73266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Validation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1265785" y="1440638"/>
              <a:ext cx="1180921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Maximize income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382596" y="987843"/>
              <a:ext cx="863453" cy="3551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Make a</a:t>
              </a:r>
            </a:p>
            <a:p>
              <a:pPr algn="ctr"/>
              <a:r>
                <a:rPr lang="en-US" sz="886" dirty="0"/>
                <a:t>difference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803926" y="521969"/>
              <a:ext cx="1035428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681166" y="885346"/>
              <a:ext cx="122760" cy="1553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521969"/>
              <a:ext cx="919164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69CA7B-55F7-F9F2-672C-2DE101DBEA5B}"/>
              </a:ext>
            </a:extLst>
          </p:cNvPr>
          <p:cNvSpPr txBox="1"/>
          <p:nvPr/>
        </p:nvSpPr>
        <p:spPr>
          <a:xfrm>
            <a:off x="1308587" y="704560"/>
            <a:ext cx="771358" cy="364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Work life balance</a:t>
            </a:r>
            <a:endParaRPr lang="en-US" sz="88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337116" y="1203784"/>
            <a:ext cx="73554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Adventure</a:t>
            </a:r>
            <a:endParaRPr lang="en-US" sz="886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H="1" flipV="1">
            <a:off x="1694266" y="1069532"/>
            <a:ext cx="10620" cy="1342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07344C-02A7-05D6-B05C-C366C7EDB4CE}"/>
              </a:ext>
            </a:extLst>
          </p:cNvPr>
          <p:cNvCxnSpPr>
            <a:cxnSpLocks/>
            <a:stCxn id="34" idx="0"/>
            <a:endCxn id="5" idx="2"/>
          </p:cNvCxnSpPr>
          <p:nvPr/>
        </p:nvCxnSpPr>
        <p:spPr>
          <a:xfrm flipH="1" flipV="1">
            <a:off x="1689730" y="559776"/>
            <a:ext cx="4536" cy="144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588033" y="933212"/>
            <a:ext cx="54538" cy="1053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D705ED-75B9-4BDD-8C7C-F5EC5FFBA4CF}"/>
              </a:ext>
            </a:extLst>
          </p:cNvPr>
          <p:cNvCxnSpPr>
            <a:stCxn id="35" idx="2"/>
            <a:endCxn id="11" idx="0"/>
          </p:cNvCxnSpPr>
          <p:nvPr/>
        </p:nvCxnSpPr>
        <p:spPr>
          <a:xfrm>
            <a:off x="1704886" y="1432436"/>
            <a:ext cx="1352" cy="71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C2AE5F9-76A3-4F9B-8E00-4D42782D5BC4}"/>
              </a:ext>
            </a:extLst>
          </p:cNvPr>
          <p:cNvCxnSpPr>
            <a:stCxn id="9" idx="2"/>
            <a:endCxn id="11" idx="1"/>
          </p:cNvCxnSpPr>
          <p:nvPr/>
        </p:nvCxnSpPr>
        <p:spPr>
          <a:xfrm>
            <a:off x="557828" y="1321508"/>
            <a:ext cx="571350" cy="2966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C394A7-9844-4097-810A-1444DED31319}"/>
              </a:ext>
            </a:extLst>
          </p:cNvPr>
          <p:cNvCxnSpPr>
            <a:stCxn id="12" idx="2"/>
            <a:endCxn id="11" idx="3"/>
          </p:cNvCxnSpPr>
          <p:nvPr/>
        </p:nvCxnSpPr>
        <p:spPr>
          <a:xfrm flipH="1">
            <a:off x="2283297" y="1403519"/>
            <a:ext cx="359274" cy="2146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74394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1504101149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Kevin Kilpatrick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99810" y="331123"/>
            <a:ext cx="2733056" cy="1352204"/>
            <a:chOff x="314833" y="299476"/>
            <a:chExt cx="2796526" cy="13157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Progress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8" y="662853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Heart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456843" y="662853"/>
              <a:ext cx="654516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Learning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14833" y="1040690"/>
              <a:ext cx="514455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Family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1671314" y="1392763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Calm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803926" y="521969"/>
              <a:ext cx="1035428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572061" y="885346"/>
              <a:ext cx="231865" cy="1553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5" y="521969"/>
              <a:ext cx="944747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69CA7B-55F7-F9F2-672C-2DE101DBEA5B}"/>
              </a:ext>
            </a:extLst>
          </p:cNvPr>
          <p:cNvSpPr txBox="1"/>
          <p:nvPr/>
        </p:nvSpPr>
        <p:spPr>
          <a:xfrm>
            <a:off x="1340369" y="696127"/>
            <a:ext cx="890021" cy="364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Strong work ethic</a:t>
            </a:r>
            <a:endParaRPr lang="en-US" sz="88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460170" y="1154942"/>
            <a:ext cx="73554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Resilience</a:t>
            </a:r>
            <a:endParaRPr lang="en-US" sz="886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H="1" flipV="1">
            <a:off x="1785380" y="1061099"/>
            <a:ext cx="42560" cy="938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07344C-02A7-05D6-B05C-C366C7EDB4CE}"/>
              </a:ext>
            </a:extLst>
          </p:cNvPr>
          <p:cNvCxnSpPr>
            <a:cxnSpLocks/>
            <a:stCxn id="34" idx="0"/>
            <a:endCxn id="5" idx="2"/>
          </p:cNvCxnSpPr>
          <p:nvPr/>
        </p:nvCxnSpPr>
        <p:spPr>
          <a:xfrm flipH="1" flipV="1">
            <a:off x="1689731" y="559775"/>
            <a:ext cx="95649" cy="136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740618" y="1092855"/>
            <a:ext cx="60487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Loyalty</a:t>
            </a:r>
            <a:endParaRPr lang="en-US" sz="886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4FD3FC-FD01-46F8-95EE-FD985100889B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740618" y="865132"/>
            <a:ext cx="302435" cy="2277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0B8509-BE47-4B28-B175-7BEFCDCCAD72}"/>
              </a:ext>
            </a:extLst>
          </p:cNvPr>
          <p:cNvCxnSpPr>
            <a:stCxn id="35" idx="2"/>
            <a:endCxn id="11" idx="0"/>
          </p:cNvCxnSpPr>
          <p:nvPr/>
        </p:nvCxnSpPr>
        <p:spPr>
          <a:xfrm flipH="1">
            <a:off x="1827939" y="1383594"/>
            <a:ext cx="1" cy="710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847270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4224875552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 err="1">
                <a:solidFill>
                  <a:srgbClr val="000000"/>
                </a:solidFill>
                <a:latin typeface="Calibri" panose="020F0502020204030204" pitchFamily="34" charset="0"/>
              </a:rPr>
              <a:t>Bhuvan</a:t>
            </a:r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 Khanna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357347" y="331123"/>
            <a:ext cx="2223256" cy="1279696"/>
            <a:chOff x="476028" y="299476"/>
            <a:chExt cx="2274887" cy="12452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Legacy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733256" y="653151"/>
              <a:ext cx="841102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Help People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1932452" y="667717"/>
              <a:ext cx="81846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Commitment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476028" y="978235"/>
              <a:ext cx="514455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Pride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1741070" y="1322208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Peace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1641553" y="990551"/>
              <a:ext cx="86345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Character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1153807" y="521969"/>
              <a:ext cx="685547" cy="1311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733256" y="875644"/>
              <a:ext cx="420551" cy="102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521969"/>
              <a:ext cx="502330" cy="14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2304439" y="1382167"/>
            <a:ext cx="73554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Humor</a:t>
            </a:r>
            <a:endParaRPr lang="en-US" sz="886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843733" y="1387070"/>
            <a:ext cx="644055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Discipline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1918347" y="938210"/>
            <a:ext cx="262313" cy="1031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104C88-3E77-4D0D-AD1E-F1890AF7891C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1165761" y="1201902"/>
            <a:ext cx="427918" cy="1851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C0933A-188A-4ED0-80AF-2A25D7CC5E0E}"/>
              </a:ext>
            </a:extLst>
          </p:cNvPr>
          <p:cNvCxnSpPr>
            <a:stCxn id="12" idx="2"/>
            <a:endCxn id="11" idx="0"/>
          </p:cNvCxnSpPr>
          <p:nvPr/>
        </p:nvCxnSpPr>
        <p:spPr>
          <a:xfrm flipH="1">
            <a:off x="1896113" y="1269981"/>
            <a:ext cx="22234" cy="1121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B6F3ED-21C1-44B7-9E7D-DDDD9AB46396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2076891" y="1201901"/>
            <a:ext cx="595318" cy="1802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EC9DAFAC-9FDB-4CBD-BED1-476CFD37ADDB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2340275" y="823884"/>
            <a:ext cx="240328" cy="331771"/>
          </a:xfrm>
          <a:prstGeom prst="curvedConnector3">
            <a:avLst>
              <a:gd name="adj1" fmla="val -9512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986455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1417300184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Michael Kerr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56277" y="331124"/>
            <a:ext cx="2937861" cy="997699"/>
            <a:chOff x="270289" y="299476"/>
            <a:chExt cx="3006087" cy="9708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Fulfillment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8" y="662853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Active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456843" y="662853"/>
              <a:ext cx="549405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Family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270289" y="1047808"/>
              <a:ext cx="596322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Thinking</a:t>
              </a:r>
              <a:endParaRPr lang="en-US" sz="886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412923" y="1040690"/>
              <a:ext cx="86345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Responsibility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803926" y="521969"/>
              <a:ext cx="1035428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568450" y="885346"/>
              <a:ext cx="235476" cy="1624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521969"/>
              <a:ext cx="892191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481204" y="1092854"/>
            <a:ext cx="735540" cy="364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Moral</a:t>
            </a:r>
          </a:p>
          <a:p>
            <a:pPr algn="ctr"/>
            <a:r>
              <a:rPr lang="en-US" sz="886" dirty="0"/>
              <a:t>Courage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782598" y="1100170"/>
            <a:ext cx="665068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Adventure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2561673" y="933212"/>
            <a:ext cx="110537" cy="159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4FD3FC-FD01-46F8-95EE-FD985100889B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739065" y="865133"/>
            <a:ext cx="376067" cy="2350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13A3AB5-8EC2-4EF9-A1D5-9FFD8A4AF536}"/>
              </a:ext>
            </a:extLst>
          </p:cNvPr>
          <p:cNvSpPr txBox="1"/>
          <p:nvPr/>
        </p:nvSpPr>
        <p:spPr>
          <a:xfrm>
            <a:off x="2425304" y="1497677"/>
            <a:ext cx="503941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Grit</a:t>
            </a:r>
            <a:endParaRPr lang="en-US" sz="886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CCDBC4-6686-4590-8C38-7341248777A3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47671" y="1328823"/>
            <a:ext cx="0" cy="2824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C86627-D0B8-46FB-AB1D-7566399C231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447671" y="1611289"/>
            <a:ext cx="1977633" cy="7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8226EA-D34E-4F40-9B13-D559F2458B91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1115132" y="1328822"/>
            <a:ext cx="0" cy="2824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0B0D8A8-C0C1-4169-A65E-5E005104545D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1848974" y="1457826"/>
            <a:ext cx="0" cy="1201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CA6175-53D7-4996-A918-15CD07C9F1DC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>
            <a:off x="2672210" y="1321508"/>
            <a:ext cx="5065" cy="1761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08513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3781295975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Kathryn Kerns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99809" y="331123"/>
            <a:ext cx="2894329" cy="1279696"/>
            <a:chOff x="314832" y="299476"/>
            <a:chExt cx="2961544" cy="12452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Reward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14832" y="1040690"/>
              <a:ext cx="752621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Laughter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1008156" y="1322208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Energy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412923" y="1040690"/>
              <a:ext cx="86345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Discipline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691143" y="819101"/>
              <a:ext cx="820478" cy="2215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69CA7B-55F7-F9F2-672C-2DE101DBEA5B}"/>
              </a:ext>
            </a:extLst>
          </p:cNvPr>
          <p:cNvSpPr txBox="1"/>
          <p:nvPr/>
        </p:nvSpPr>
        <p:spPr>
          <a:xfrm>
            <a:off x="1308587" y="704560"/>
            <a:ext cx="771358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Growth</a:t>
            </a:r>
            <a:endParaRPr lang="en-US" sz="88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028655" y="1092855"/>
            <a:ext cx="73554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Confidence</a:t>
            </a:r>
            <a:endParaRPr lang="en-US" sz="886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V="1">
            <a:off x="1396425" y="933212"/>
            <a:ext cx="297841" cy="159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07344C-02A7-05D6-B05C-C366C7EDB4CE}"/>
              </a:ext>
            </a:extLst>
          </p:cNvPr>
          <p:cNvCxnSpPr>
            <a:cxnSpLocks/>
            <a:stCxn id="34" idx="0"/>
            <a:endCxn id="5" idx="2"/>
          </p:cNvCxnSpPr>
          <p:nvPr/>
        </p:nvCxnSpPr>
        <p:spPr>
          <a:xfrm flipH="1" flipV="1">
            <a:off x="1689731" y="559775"/>
            <a:ext cx="4535" cy="144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204135" y="1382167"/>
            <a:ext cx="60487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Comfort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905080" y="865133"/>
            <a:ext cx="767130" cy="2277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E226B63-62B3-4044-AE49-C0A70680E921}"/>
              </a:ext>
            </a:extLst>
          </p:cNvPr>
          <p:cNvSpPr txBox="1"/>
          <p:nvPr/>
        </p:nvSpPr>
        <p:spPr>
          <a:xfrm>
            <a:off x="1710088" y="1382168"/>
            <a:ext cx="73554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6" dirty="0"/>
              <a:t>Autonomy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AD7744-A5B2-4849-9A16-3922D3849A8C}"/>
              </a:ext>
            </a:extLst>
          </p:cNvPr>
          <p:cNvCxnSpPr>
            <a:stCxn id="9" idx="3"/>
            <a:endCxn id="35" idx="1"/>
          </p:cNvCxnSpPr>
          <p:nvPr/>
        </p:nvCxnSpPr>
        <p:spPr>
          <a:xfrm flipV="1">
            <a:off x="935349" y="1207181"/>
            <a:ext cx="9330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DE265A-3DC0-49ED-9423-87D5668530EB}"/>
              </a:ext>
            </a:extLst>
          </p:cNvPr>
          <p:cNvCxnSpPr>
            <a:stCxn id="9" idx="2"/>
            <a:endCxn id="40" idx="0"/>
          </p:cNvCxnSpPr>
          <p:nvPr/>
        </p:nvCxnSpPr>
        <p:spPr>
          <a:xfrm flipH="1">
            <a:off x="506570" y="1321508"/>
            <a:ext cx="61009" cy="606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1540D8-F119-46C4-85E3-31C0C9DE3DA6}"/>
              </a:ext>
            </a:extLst>
          </p:cNvPr>
          <p:cNvCxnSpPr>
            <a:cxnSpLocks/>
          </p:cNvCxnSpPr>
          <p:nvPr/>
        </p:nvCxnSpPr>
        <p:spPr>
          <a:xfrm>
            <a:off x="754772" y="1253428"/>
            <a:ext cx="347866" cy="1287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947C27-96E7-42DD-A031-22FC5A59F233}"/>
              </a:ext>
            </a:extLst>
          </p:cNvPr>
          <p:cNvCxnSpPr>
            <a:stCxn id="35" idx="2"/>
            <a:endCxn id="11" idx="0"/>
          </p:cNvCxnSpPr>
          <p:nvPr/>
        </p:nvCxnSpPr>
        <p:spPr>
          <a:xfrm flipH="1">
            <a:off x="1179832" y="1321507"/>
            <a:ext cx="216593" cy="606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271F7B8-96E6-4B26-9646-D7F8659508EE}"/>
              </a:ext>
            </a:extLst>
          </p:cNvPr>
          <p:cNvCxnSpPr>
            <a:stCxn id="35" idx="2"/>
            <a:endCxn id="25" idx="0"/>
          </p:cNvCxnSpPr>
          <p:nvPr/>
        </p:nvCxnSpPr>
        <p:spPr>
          <a:xfrm>
            <a:off x="1396425" y="1321507"/>
            <a:ext cx="681433" cy="606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1233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067518181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96002181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Robert Jackson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99809" y="331124"/>
            <a:ext cx="2894329" cy="1339744"/>
            <a:chOff x="314832" y="299476"/>
            <a:chExt cx="2961544" cy="13036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Professionalism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8" y="662853"/>
              <a:ext cx="771316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Equanimity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253630" y="662853"/>
              <a:ext cx="752620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Self esteem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14832" y="1040690"/>
              <a:ext cx="808362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Attention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2277312" y="1380637"/>
              <a:ext cx="919966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Social Justice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412923" y="1040690"/>
              <a:ext cx="86345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Impact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880126" y="521969"/>
              <a:ext cx="959229" cy="1408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719013" y="885346"/>
              <a:ext cx="161113" cy="1553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521969"/>
              <a:ext cx="790586" cy="1408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390161" y="1100170"/>
            <a:ext cx="73554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Exuberance</a:t>
            </a:r>
            <a:endParaRPr lang="en-US" sz="886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1757931" y="865132"/>
            <a:ext cx="639842" cy="2350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656005" y="1449568"/>
            <a:ext cx="60487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Loyalty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462374" y="933213"/>
            <a:ext cx="209836" cy="1596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213D31-A080-44AB-A172-92F960AA38A9}"/>
              </a:ext>
            </a:extLst>
          </p:cNvPr>
          <p:cNvCxnSpPr>
            <a:cxnSpLocks/>
          </p:cNvCxnSpPr>
          <p:nvPr/>
        </p:nvCxnSpPr>
        <p:spPr>
          <a:xfrm flipH="1">
            <a:off x="1075135" y="1253429"/>
            <a:ext cx="501483" cy="1961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0156B70-2BD7-47E1-89A9-4BB65735A63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462374" y="1260743"/>
            <a:ext cx="104919" cy="1814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663648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586990270"/>
      </p:ext>
    </p:extLst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Justine </a:t>
            </a:r>
            <a:r>
              <a:rPr lang="en-IN" sz="1575" dirty="0" err="1">
                <a:solidFill>
                  <a:srgbClr val="000000"/>
                </a:solidFill>
                <a:latin typeface="Calibri" panose="020F0502020204030204" pitchFamily="34" charset="0"/>
              </a:rPr>
              <a:t>Dharni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476560" y="302694"/>
            <a:ext cx="2583047" cy="858549"/>
            <a:chOff x="598010" y="271812"/>
            <a:chExt cx="2643033" cy="8354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71812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Awe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700561" y="559531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Purpose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393724" y="559531"/>
              <a:ext cx="549405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Fun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598010" y="884740"/>
              <a:ext cx="82401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Opportunity</a:t>
              </a:r>
              <a:endParaRPr lang="en-US" sz="886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089552" y="832687"/>
              <a:ext cx="1151491" cy="2224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Free expression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1010020" y="494305"/>
              <a:ext cx="829334" cy="65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1010019" y="782024"/>
              <a:ext cx="1" cy="1027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494305"/>
              <a:ext cx="829073" cy="65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2097329" y="1159815"/>
            <a:ext cx="805316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Authenticity</a:t>
            </a:r>
            <a:endParaRPr lang="en-US" sz="886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576782" y="1266801"/>
            <a:ext cx="60487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Unity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2496929" y="827031"/>
            <a:ext cx="3058" cy="52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08BD01E-DA83-4047-9789-8DADEC583168}"/>
              </a:ext>
            </a:extLst>
          </p:cNvPr>
          <p:cNvSpPr txBox="1"/>
          <p:nvPr/>
        </p:nvSpPr>
        <p:spPr>
          <a:xfrm>
            <a:off x="1979301" y="1470462"/>
            <a:ext cx="1041371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Do the r</a:t>
            </a:r>
            <a:r>
              <a:rPr lang="en-US" sz="886" dirty="0"/>
              <a:t>ight thing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9827C-9E94-4D38-8691-FA80570E7271}"/>
              </a:ext>
            </a:extLst>
          </p:cNvPr>
          <p:cNvCxnSpPr>
            <a:stCxn id="9" idx="2"/>
            <a:endCxn id="40" idx="0"/>
          </p:cNvCxnSpPr>
          <p:nvPr/>
        </p:nvCxnSpPr>
        <p:spPr>
          <a:xfrm flipH="1">
            <a:off x="879217" y="1161243"/>
            <a:ext cx="1" cy="1055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FF9A52-51C3-4EB0-AE36-286603592198}"/>
              </a:ext>
            </a:extLst>
          </p:cNvPr>
          <p:cNvCxnSpPr>
            <a:stCxn id="12" idx="2"/>
            <a:endCxn id="35" idx="0"/>
          </p:cNvCxnSpPr>
          <p:nvPr/>
        </p:nvCxnSpPr>
        <p:spPr>
          <a:xfrm>
            <a:off x="2496929" y="1107748"/>
            <a:ext cx="3058" cy="520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B99CBAD-CD8D-4033-83C9-8789FAD9CDB4}"/>
              </a:ext>
            </a:extLst>
          </p:cNvPr>
          <p:cNvCxnSpPr>
            <a:stCxn id="35" idx="2"/>
            <a:endCxn id="32" idx="0"/>
          </p:cNvCxnSpPr>
          <p:nvPr/>
        </p:nvCxnSpPr>
        <p:spPr>
          <a:xfrm>
            <a:off x="2499987" y="1388467"/>
            <a:ext cx="0" cy="819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179406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1025414209"/>
      </p:ext>
    </p:extLst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Jori Goodman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27516" y="331124"/>
            <a:ext cx="2966622" cy="1347095"/>
            <a:chOff x="240861" y="299476"/>
            <a:chExt cx="3035515" cy="13108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Fulfillment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8" y="662853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Family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100802" y="662853"/>
              <a:ext cx="90544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 err="1"/>
                <a:t>Groundedness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240861" y="1040690"/>
              <a:ext cx="770070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Dependable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1951903" y="1387792"/>
              <a:ext cx="1021304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Resourcefulness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412923" y="1040690"/>
              <a:ext cx="86345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 err="1"/>
                <a:t>Correctedness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803926" y="521969"/>
              <a:ext cx="1035429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625897" y="885346"/>
              <a:ext cx="178029" cy="1553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5" y="521969"/>
              <a:ext cx="714171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587796" y="1089986"/>
            <a:ext cx="632369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Optimism</a:t>
            </a:r>
            <a:endParaRPr lang="en-US" sz="886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1903981" y="865132"/>
            <a:ext cx="435680" cy="224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932617" y="1094263"/>
            <a:ext cx="497247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Health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387693" y="933212"/>
            <a:ext cx="284517" cy="159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4FD3FC-FD01-46F8-95EE-FD985100889B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677802" y="933212"/>
            <a:ext cx="503439" cy="1610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13B429-DF0C-47C1-A4DF-6363D3FCF086}"/>
              </a:ext>
            </a:extLst>
          </p:cNvPr>
          <p:cNvCxnSpPr>
            <a:stCxn id="35" idx="2"/>
            <a:endCxn id="11" idx="0"/>
          </p:cNvCxnSpPr>
          <p:nvPr/>
        </p:nvCxnSpPr>
        <p:spPr>
          <a:xfrm>
            <a:off x="1903981" y="1318638"/>
            <a:ext cx="394807" cy="1309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AE9D24-955F-4AE0-A87F-98DEC064C9EA}"/>
              </a:ext>
            </a:extLst>
          </p:cNvPr>
          <p:cNvCxnSpPr>
            <a:stCxn id="12" idx="2"/>
            <a:endCxn id="11" idx="0"/>
          </p:cNvCxnSpPr>
          <p:nvPr/>
        </p:nvCxnSpPr>
        <p:spPr>
          <a:xfrm flipH="1">
            <a:off x="2298788" y="1321508"/>
            <a:ext cx="373422" cy="1280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864093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50074702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Matteo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Focchi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6A812-CC5E-0FD9-E360-B73293E03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95" y="223440"/>
            <a:ext cx="1391409" cy="13914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602888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024426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73444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14374230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ea typeface="Calibri" panose="020F0502020204030204" pitchFamily="34" charset="0"/>
              </a:rPr>
              <a:t>Victoria Fox</a:t>
            </a:r>
            <a:r>
              <a:rPr lang="en-US" dirty="0">
                <a:effectLst/>
              </a:rPr>
              <a:t> </a:t>
            </a:r>
            <a:endParaRPr lang="en-US" dirty="0">
              <a:solidFill>
                <a:srgbClr val="2D3B45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00AB3DC-A321-FCBE-4310-DF39370FD1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92" y="304800"/>
            <a:ext cx="2697216" cy="14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877499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96785500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Austin Gast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5DEFB47-7474-EE3C-0828-1ECA78093A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7" y="325552"/>
            <a:ext cx="2346958" cy="138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1021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417275082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149383641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David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Geller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9EA60F2-DB1B-D876-5D5D-655C123400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3440"/>
            <a:ext cx="1204719" cy="15578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D75DAD-61CF-58C2-5FC8-0C92D6DCB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73055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170449220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39573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9B32D82-3C73-ACD0-A4A1-0EE6D3320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698926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28465707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657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158736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11469097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Brendan Gifford</a:t>
            </a:r>
            <a:endParaRPr lang="en-US" dirty="0">
              <a:solidFill>
                <a:srgbClr val="2D3B45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5DF11C3-EFC3-9122-610E-2F057665E1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3440"/>
            <a:ext cx="2301240" cy="151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4524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327826466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Allison Greenwald </a:t>
            </a:r>
            <a:endParaRPr lang="en-US" dirty="0">
              <a:solidFill>
                <a:srgbClr val="2D3B45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1C73412-2D92-1470-03FE-F464387A1F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572"/>
            <a:ext cx="3200400" cy="119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5837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389991917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Raavi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Gupta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BD84983-C15A-7686-EED7-CA14C78F83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3670"/>
            <a:ext cx="2573023" cy="150778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191874B-2A87-AC41-7F55-38709197A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16466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32042143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83153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BC43800-AB26-3A14-9B81-49E75F371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125913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38712852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716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367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65506920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amuel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Hughes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BEFFCED-0344-2C38-A0C3-2519886AF3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2363459" cy="13716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57B719-3000-CA54-5BE4-90D79BC9E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163745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26917517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8139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01829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Mark </a:t>
            </a:r>
            <a:r>
              <a:rPr lang="en-US" dirty="0" err="1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Buonforte</a:t>
            </a:r>
            <a:endParaRPr lang="en-US" dirty="0">
              <a:solidFill>
                <a:srgbClr val="2D3B45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E17AD-0388-DF92-BD56-DB06230409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6" y="271589"/>
            <a:ext cx="2113548" cy="15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4129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6335057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Keelia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Jacobs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542D203-F07A-742D-35ED-248A4891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40" y="274714"/>
            <a:ext cx="2633320" cy="148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4857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7047514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J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ustin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Johnson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70CF0D50-1507-5D35-FEB5-0C91DE2F00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47" y="228600"/>
            <a:ext cx="2315737" cy="145772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9ABE26-414D-6481-896B-22BBC4A2F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19787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45820223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094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17371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309247686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Joe Kemp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89AD60C-C4BF-471F-206D-9364C9CE0698}"/>
              </a:ext>
            </a:extLst>
          </p:cNvPr>
          <p:cNvPicPr>
            <a:picLocks noChangeAspect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2055393" cy="137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140337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132400992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Chelsea Landon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8E16FC3-680C-D2CB-C140-8D13E8B836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1604"/>
            <a:ext cx="2680450" cy="1085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63998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326798860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Brian </a:t>
            </a:r>
            <a:r>
              <a:rPr lang="en-US" dirty="0" err="1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Lapkin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6DFAD16-CFB3-AC22-F9E2-023044A82D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9772"/>
            <a:ext cx="2286000" cy="118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0821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152623089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408515527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Thomas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Luckey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46A5B74-1031-4AED-A94B-FBB8CCB45C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1247"/>
            <a:ext cx="1666162" cy="138376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667D7E-EBA6-E2DD-9565-A00713B1F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74281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70328364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8932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80A949-CBCC-3ACB-CC24-730781740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69345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5907699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36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58736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2408122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Igor Lukashevich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58B2775-6132-A0CD-D0A8-0A6380EE9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20110"/>
            <a:ext cx="1547556" cy="150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222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05224973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Aedan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Macdonald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pic>
        <p:nvPicPr>
          <p:cNvPr id="3" name="image1.jpg">
            <a:extLst>
              <a:ext uri="{FF2B5EF4-FFF2-40B4-BE49-F238E27FC236}">
                <a16:creationId xmlns:a16="http://schemas.microsoft.com/office/drawing/2014/main" id="{225814EC-F1AE-B666-947A-2D4161D36FD6}"/>
              </a:ext>
            </a:extLst>
          </p:cNvPr>
          <p:cNvPicPr/>
          <p:nvPr/>
        </p:nvPicPr>
        <p:blipFill>
          <a:blip r:embed="rId2"/>
          <a:srcRect b="3249"/>
          <a:stretch>
            <a:fillRect/>
          </a:stretch>
        </p:blipFill>
        <p:spPr>
          <a:xfrm>
            <a:off x="990601" y="263883"/>
            <a:ext cx="1066800" cy="1488717"/>
          </a:xfrm>
          <a:prstGeom prst="rect">
            <a:avLst/>
          </a:prstGeom>
          <a:ln/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F7CCB1-C160-C5EE-452A-2D9E0A6A5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649595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52458588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873933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15A10E3-8721-289F-EE76-C5D318471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842431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157200334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216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519769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345550725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Jean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Moon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pic>
        <p:nvPicPr>
          <p:cNvPr id="3" name="Picture 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8ADD7552-2561-6B08-1149-E007F800BC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059"/>
          <a:stretch/>
        </p:blipFill>
        <p:spPr bwMode="auto">
          <a:xfrm>
            <a:off x="685800" y="337459"/>
            <a:ext cx="1486662" cy="1422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0543308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22719952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Mlungisi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Ndwandwe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CF93BBD-2678-9B1D-8E8C-35240F9255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51" y="232733"/>
            <a:ext cx="1966097" cy="15728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61AD50-CE8A-064F-D67F-9AF410E89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005778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47616859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78829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F0B391-AF83-12D5-0B57-5A273FAC6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983169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84035429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68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78664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Riana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Burlile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6E986B3-62EB-D6D0-3799-2D5BA939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7064"/>
            <a:ext cx="1523999" cy="153935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7D732E-B23B-E727-6A92-25BAD5FD9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166886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73054803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96493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4A9ACA-E597-DCFB-457F-9F14B331F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553473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82044918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702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62582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55577518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Kasey Ng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483CF005-EB33-BC51-BDC8-27D1C4F3A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2303050" cy="14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5093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307029470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Justin </a:t>
            </a:r>
            <a:r>
              <a:rPr lang="en-US" dirty="0" err="1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Partyka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851B39E-B0B1-CE4D-F972-A9EC6D2C7F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18974"/>
            <a:ext cx="2725970" cy="129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3700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380502977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Emily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Pramer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2D3B45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91561DB-E6F1-11F3-C86D-C2995FBEB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15" y="306836"/>
            <a:ext cx="1969569" cy="131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53359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101661924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John Reid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8485419-868A-14CC-9A71-60A24C2E16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15"/>
            <a:ext cx="3200400" cy="12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567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581666328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Simran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Sahni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1393AB-292F-349F-EEFD-0FCE43BFB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530791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71281083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80668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EF5A75-5C07-C757-AF23-09749E40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813435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407799760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4374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EB051F0-ACBE-041B-1FD3-E8205D5AC2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363"/>
            <a:ext cx="3200400" cy="127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597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49447544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448061033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Anshul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Sharma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8640EF1-B4EF-C809-354E-729CC5CBCD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97" y="304800"/>
            <a:ext cx="1884406" cy="143758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21C62D-8FF2-0200-8AFD-6DDBF98CC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178878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63601346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10709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A64962-28BC-D5C5-C3CA-D321A5C06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715746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62213605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411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017080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1412547429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Marilisa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Stigliano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21C62D-8FF2-0200-8AFD-6DDBF98CCF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63601346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10709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A64962-28BC-D5C5-C3CA-D321A5C0662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62213605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41124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E50C691-72E5-2058-9351-1472D5EE48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41" y="304800"/>
            <a:ext cx="1621118" cy="146547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B9B3B24-9444-3EC8-6073-DEDA32C0D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884732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55578777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18625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241A391-351D-5BFF-33CF-2783CA87A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607026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68866889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280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087730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359404944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George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Stoupakis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21C62D-8FF2-0200-8AFD-6DDBF98CCF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63601346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10709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A64962-28BC-D5C5-C3CA-D321A5C0662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62213605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41124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C969978-EA47-887E-47DB-E64BACBE99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85" y="228600"/>
            <a:ext cx="1135970" cy="1562894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4A70A23-512C-F05A-8171-9505CA916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819056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46536931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0052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4C8929-B521-34F8-3EB5-EA121B2D1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551692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2217854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147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49543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69118649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Raghav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Sukhwal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21C62D-8FF2-0200-8AFD-6DDBF98CCF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63601346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10709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A64962-28BC-D5C5-C3CA-D321A5C0662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62213605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41124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3A91237-6F88-7B31-FE44-BD03F6D39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417607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4574513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43332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9165E9-535D-9951-E362-E45691E53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602749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9929085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3508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46A4C97-EAEC-550B-289C-0F491EA64A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4800"/>
            <a:ext cx="1724222" cy="141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24504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13402246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Kellie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Valladares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21C62D-8FF2-0200-8AFD-6DDBF98CCF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63601346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10709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A64962-28BC-D5C5-C3CA-D321A5C0662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62213605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41124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F0AC8A5-9A99-A19D-FA5C-9D34B714C5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"/>
            <a:ext cx="2107615" cy="128650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F230825-74F8-0012-9795-ECC5DF367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891039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17901971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72788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E6991B6-6704-6508-A8EF-C425C727A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292269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42404955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047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88407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Matt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Caliskan</a:t>
            </a:r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 descr="/Users/ufukcaliskan/Documents/columbia homeworks/leadership/leadership.pdf">
            <a:extLst>
              <a:ext uri="{FF2B5EF4-FFF2-40B4-BE49-F238E27FC236}">
                <a16:creationId xmlns:a16="http://schemas.microsoft.com/office/drawing/2014/main" id="{C59C299A-4A32-0868-62EB-CEA4F6269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2322" r="1002"/>
          <a:stretch/>
        </p:blipFill>
        <p:spPr bwMode="auto">
          <a:xfrm>
            <a:off x="838200" y="259549"/>
            <a:ext cx="1524000" cy="15083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43BE41-90E3-8969-7A6E-3516FA0E4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09587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86674475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6102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EC2D44A-1B8E-9C56-2107-268677ADA7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351210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195709969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346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1911188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3570217798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Thurman Van Riper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21C62D-8FF2-0200-8AFD-6DDBF98CCF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63601346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10709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A64962-28BC-D5C5-C3CA-D321A5C0662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62213605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41124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50C9FD7-501D-F7EA-8809-45D3705B3C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" y="280953"/>
            <a:ext cx="2514600" cy="137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5137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398662866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Gabriel Wong </a:t>
            </a:r>
            <a:endParaRPr lang="en-US" sz="11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DFB6CE-FB28-5433-46A8-BF2713A127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978484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6646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81D715-C1F6-6998-A867-8425045B9658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570587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93633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21C62D-8FF2-0200-8AFD-6DDBF98CCFD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63601346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10709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A64962-28BC-D5C5-C3CA-D321A5C06625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62213605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41124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13A9895-7E2A-6CF9-30B5-DF7C7E13E7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532"/>
            <a:ext cx="3200400" cy="10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57480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508849569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Vera Adler 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99810" y="331123"/>
            <a:ext cx="2894328" cy="1279696"/>
            <a:chOff x="314833" y="299476"/>
            <a:chExt cx="2961543" cy="12452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Awe (of the world)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8" y="662853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Comfort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456843" y="662853"/>
              <a:ext cx="549405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Love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14833" y="1040690"/>
              <a:ext cx="514455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Justice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1162926" y="1322208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Security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412923" y="1040690"/>
              <a:ext cx="86345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Honesty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803926" y="521969"/>
              <a:ext cx="1035428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572061" y="885345"/>
              <a:ext cx="231865" cy="1553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521969"/>
              <a:ext cx="892191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69CA7B-55F7-F9F2-672C-2DE101DBEA5B}"/>
              </a:ext>
            </a:extLst>
          </p:cNvPr>
          <p:cNvSpPr txBox="1"/>
          <p:nvPr/>
        </p:nvSpPr>
        <p:spPr>
          <a:xfrm>
            <a:off x="1308587" y="704560"/>
            <a:ext cx="771358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Admiration</a:t>
            </a:r>
            <a:endParaRPr lang="en-US" sz="88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390161" y="1100170"/>
            <a:ext cx="73554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Significance</a:t>
            </a:r>
            <a:endParaRPr lang="en-US" sz="886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H="1" flipV="1">
            <a:off x="1694266" y="933212"/>
            <a:ext cx="63665" cy="1669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07344C-02A7-05D6-B05C-C366C7EDB4CE}"/>
              </a:ext>
            </a:extLst>
          </p:cNvPr>
          <p:cNvCxnSpPr>
            <a:cxnSpLocks/>
            <a:stCxn id="34" idx="0"/>
            <a:endCxn id="5" idx="2"/>
          </p:cNvCxnSpPr>
          <p:nvPr/>
        </p:nvCxnSpPr>
        <p:spPr>
          <a:xfrm flipH="1" flipV="1">
            <a:off x="1689731" y="559775"/>
            <a:ext cx="4535" cy="144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8B92B4-62FA-4D54-A389-B58104506B37}"/>
              </a:ext>
            </a:extLst>
          </p:cNvPr>
          <p:cNvCxnSpPr>
            <a:cxnSpLocks/>
            <a:stCxn id="34" idx="3"/>
            <a:endCxn id="8" idx="1"/>
          </p:cNvCxnSpPr>
          <p:nvPr/>
        </p:nvCxnSpPr>
        <p:spPr>
          <a:xfrm flipV="1">
            <a:off x="2079945" y="818885"/>
            <a:ext cx="21326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353570" y="1382168"/>
            <a:ext cx="60487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Wealth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2561673" y="933211"/>
            <a:ext cx="110537" cy="1596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4FD3FC-FD01-46F8-95EE-FD985100889B}"/>
              </a:ext>
            </a:extLst>
          </p:cNvPr>
          <p:cNvCxnSpPr>
            <a:cxnSpLocks/>
          </p:cNvCxnSpPr>
          <p:nvPr/>
        </p:nvCxnSpPr>
        <p:spPr>
          <a:xfrm>
            <a:off x="827170" y="865133"/>
            <a:ext cx="0" cy="517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4D3FF53-99B6-428F-90D7-D13936599C25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09587" y="865132"/>
            <a:ext cx="421503" cy="517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502840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3622631280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 err="1">
                <a:solidFill>
                  <a:srgbClr val="000000"/>
                </a:solidFill>
                <a:latin typeface="Calibri" panose="020F0502020204030204" pitchFamily="34" charset="0"/>
              </a:rPr>
              <a:t>Simpa</a:t>
            </a:r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IN" sz="1575" dirty="0" err="1">
                <a:solidFill>
                  <a:srgbClr val="000000"/>
                </a:solidFill>
                <a:latin typeface="Calibri" panose="020F0502020204030204" pitchFamily="34" charset="0"/>
              </a:rPr>
              <a:t>Baiye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56100" y="331124"/>
            <a:ext cx="2938038" cy="993209"/>
            <a:chOff x="270109" y="299476"/>
            <a:chExt cx="3006267" cy="9664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Faith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8" y="662853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Family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270109" y="1040690"/>
              <a:ext cx="824591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Achievement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1882819" y="1043439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Fairness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680084" y="1040690"/>
              <a:ext cx="596292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Integrity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803926" y="521969"/>
              <a:ext cx="1035429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682404" y="885346"/>
              <a:ext cx="121522" cy="1553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69CA7B-55F7-F9F2-672C-2DE101DBEA5B}"/>
              </a:ext>
            </a:extLst>
          </p:cNvPr>
          <p:cNvSpPr txBox="1"/>
          <p:nvPr/>
        </p:nvSpPr>
        <p:spPr>
          <a:xfrm>
            <a:off x="2125701" y="704560"/>
            <a:ext cx="771358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Growth</a:t>
            </a:r>
            <a:endParaRPr lang="en-US" sz="88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970539" y="1384065"/>
            <a:ext cx="73554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Excellence</a:t>
            </a:r>
            <a:endParaRPr lang="en-US" sz="886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V="1">
            <a:off x="2338309" y="933212"/>
            <a:ext cx="173071" cy="450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07344C-02A7-05D6-B05C-C366C7EDB4CE}"/>
              </a:ext>
            </a:extLst>
          </p:cNvPr>
          <p:cNvCxnSpPr>
            <a:cxnSpLocks/>
            <a:stCxn id="34" idx="0"/>
            <a:endCxn id="5" idx="2"/>
          </p:cNvCxnSpPr>
          <p:nvPr/>
        </p:nvCxnSpPr>
        <p:spPr>
          <a:xfrm flipH="1" flipV="1">
            <a:off x="1689731" y="559776"/>
            <a:ext cx="821649" cy="144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1012270" y="1097997"/>
            <a:ext cx="645425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Reliability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594851" y="865133"/>
            <a:ext cx="207908" cy="2277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4FD3FC-FD01-46F8-95EE-FD985100889B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677802" y="933212"/>
            <a:ext cx="657181" cy="1647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FF9DB5-B83B-47D8-9890-3E4C7159B701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2034644" y="865133"/>
            <a:ext cx="353023" cy="230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308785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3242493984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Atif </a:t>
            </a:r>
            <a:r>
              <a:rPr lang="en-IN" sz="1575" dirty="0" err="1">
                <a:solidFill>
                  <a:srgbClr val="000000"/>
                </a:solidFill>
                <a:latin typeface="Calibri" panose="020F0502020204030204" pitchFamily="34" charset="0"/>
              </a:rPr>
              <a:t>Bhanjee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274872" y="331124"/>
            <a:ext cx="2216244" cy="803171"/>
            <a:chOff x="391638" y="299476"/>
            <a:chExt cx="2267711" cy="78153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Zen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836142" y="578951"/>
              <a:ext cx="859286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Actualization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109944" y="576585"/>
              <a:ext cx="549405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Beauty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91638" y="853352"/>
              <a:ext cx="72749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Awareness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1199891" y="858518"/>
              <a:ext cx="72749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Difference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1265785" y="521969"/>
              <a:ext cx="573569" cy="569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755388" y="801444"/>
              <a:ext cx="510398" cy="51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5" y="521969"/>
              <a:ext cx="545292" cy="546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985859" y="1168387"/>
            <a:ext cx="95162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Accomplishment</a:t>
            </a:r>
            <a:endParaRPr lang="en-US" sz="886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4D3FF53-99B6-428F-90D7-D13936599C25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1129180" y="846988"/>
            <a:ext cx="291095" cy="586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5C3DA3A-AB46-477A-90AE-8F671B9FAACB}"/>
              </a:ext>
            </a:extLst>
          </p:cNvPr>
          <p:cNvSpPr txBox="1"/>
          <p:nvPr/>
        </p:nvSpPr>
        <p:spPr>
          <a:xfrm>
            <a:off x="835104" y="1431134"/>
            <a:ext cx="746881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Exuberance</a:t>
            </a:r>
            <a:endParaRPr lang="en-US" sz="886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C7E803-098C-454F-BA84-ACE93A04F54C}"/>
              </a:ext>
            </a:extLst>
          </p:cNvPr>
          <p:cNvSpPr txBox="1"/>
          <p:nvPr/>
        </p:nvSpPr>
        <p:spPr>
          <a:xfrm>
            <a:off x="1618418" y="1431134"/>
            <a:ext cx="566856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Active</a:t>
            </a:r>
            <a:endParaRPr lang="en-US" sz="886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3FE120-EF0E-4906-8734-15C991564FB2}"/>
              </a:ext>
            </a:extLst>
          </p:cNvPr>
          <p:cNvCxnSpPr>
            <a:stCxn id="40" idx="2"/>
          </p:cNvCxnSpPr>
          <p:nvPr/>
        </p:nvCxnSpPr>
        <p:spPr>
          <a:xfrm flipH="1">
            <a:off x="1332667" y="1397039"/>
            <a:ext cx="129002" cy="3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87D05C-4C66-4308-8605-26D76921F8C9}"/>
              </a:ext>
            </a:extLst>
          </p:cNvPr>
          <p:cNvCxnSpPr>
            <a:cxnSpLocks/>
          </p:cNvCxnSpPr>
          <p:nvPr/>
        </p:nvCxnSpPr>
        <p:spPr>
          <a:xfrm>
            <a:off x="1633966" y="1328960"/>
            <a:ext cx="118753" cy="1021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277CDB-11F1-46B3-86B8-8ED17C03948E}"/>
              </a:ext>
            </a:extLst>
          </p:cNvPr>
          <p:cNvCxnSpPr>
            <a:stCxn id="11" idx="2"/>
            <a:endCxn id="40" idx="0"/>
          </p:cNvCxnSpPr>
          <p:nvPr/>
        </p:nvCxnSpPr>
        <p:spPr>
          <a:xfrm>
            <a:off x="1420275" y="1134295"/>
            <a:ext cx="41394" cy="340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53502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1398337364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493244250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Raji </a:t>
            </a:r>
            <a:r>
              <a:rPr lang="en-IN" sz="1575" dirty="0" err="1">
                <a:solidFill>
                  <a:srgbClr val="000000"/>
                </a:solidFill>
                <a:latin typeface="Calibri" panose="020F0502020204030204" pitchFamily="34" charset="0"/>
              </a:rPr>
              <a:t>Bhimireddy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436920" y="331123"/>
            <a:ext cx="2657218" cy="1314499"/>
            <a:chOff x="557450" y="299476"/>
            <a:chExt cx="2718926" cy="127908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047501" y="299476"/>
              <a:ext cx="152915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Connecting to the universe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557450" y="582839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Inclusion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1961152" y="582839"/>
              <a:ext cx="86345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Responsibility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732890" y="1040690"/>
              <a:ext cx="73266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Enthusiasm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2162202" y="1356072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Loyalty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552414" y="1040690"/>
              <a:ext cx="723962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Courage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866908" y="521969"/>
              <a:ext cx="945172" cy="60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H="1" flipV="1">
              <a:off x="866908" y="805331"/>
              <a:ext cx="232316" cy="2353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12081" y="521969"/>
              <a:ext cx="580798" cy="60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485358" y="1092857"/>
            <a:ext cx="73554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Exuberance</a:t>
            </a:r>
            <a:endParaRPr lang="en-US" sz="886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8B92B4-62FA-4D54-A389-B58104506B37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1041790" y="736656"/>
            <a:ext cx="7669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915849" y="1409474"/>
            <a:ext cx="771571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Creativity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230692" y="850983"/>
            <a:ext cx="509681" cy="2418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200CB8-086F-4801-998B-5F4FF03EC4B2}"/>
              </a:ext>
            </a:extLst>
          </p:cNvPr>
          <p:cNvCxnSpPr>
            <a:stCxn id="35" idx="2"/>
            <a:endCxn id="11" idx="0"/>
          </p:cNvCxnSpPr>
          <p:nvPr/>
        </p:nvCxnSpPr>
        <p:spPr>
          <a:xfrm>
            <a:off x="1853128" y="1321509"/>
            <a:ext cx="454558" cy="95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E19DA65-5701-4E6D-8250-9139677CEC20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 flipH="1">
            <a:off x="2307686" y="1321509"/>
            <a:ext cx="432687" cy="95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B4AF857-3410-442F-896B-85B383D8EE69}"/>
              </a:ext>
            </a:extLst>
          </p:cNvPr>
          <p:cNvCxnSpPr>
            <a:stCxn id="9" idx="2"/>
            <a:endCxn id="40" idx="0"/>
          </p:cNvCxnSpPr>
          <p:nvPr/>
        </p:nvCxnSpPr>
        <p:spPr>
          <a:xfrm>
            <a:off x="966398" y="1321509"/>
            <a:ext cx="335237" cy="879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33F304F-970E-41E2-A033-F1DCFDDAE758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1301635" y="1253429"/>
            <a:ext cx="320462" cy="1560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6835D50-EF84-4092-9229-F3042FF39DDC}"/>
              </a:ext>
            </a:extLst>
          </p:cNvPr>
          <p:cNvCxnSpPr>
            <a:stCxn id="5" idx="2"/>
            <a:endCxn id="9" idx="0"/>
          </p:cNvCxnSpPr>
          <p:nvPr/>
        </p:nvCxnSpPr>
        <p:spPr>
          <a:xfrm flipH="1">
            <a:off x="966398" y="559775"/>
            <a:ext cx="696678" cy="5330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66D1698-2A94-4156-83DE-0F4D3F354E69}"/>
              </a:ext>
            </a:extLst>
          </p:cNvPr>
          <p:cNvCxnSpPr>
            <a:stCxn id="9" idx="3"/>
            <a:endCxn id="35" idx="1"/>
          </p:cNvCxnSpPr>
          <p:nvPr/>
        </p:nvCxnSpPr>
        <p:spPr>
          <a:xfrm>
            <a:off x="1324418" y="1207183"/>
            <a:ext cx="1609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899DB24-CE33-4BD5-B923-FF65086ED945}"/>
              </a:ext>
            </a:extLst>
          </p:cNvPr>
          <p:cNvCxnSpPr>
            <a:stCxn id="35" idx="3"/>
            <a:endCxn id="12" idx="1"/>
          </p:cNvCxnSpPr>
          <p:nvPr/>
        </p:nvCxnSpPr>
        <p:spPr>
          <a:xfrm>
            <a:off x="2220898" y="1207183"/>
            <a:ext cx="1657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458403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124285168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Thomas </a:t>
            </a:r>
            <a:r>
              <a:rPr lang="en-IN" sz="1575" dirty="0" err="1">
                <a:solidFill>
                  <a:srgbClr val="000000"/>
                </a:solidFill>
                <a:latin typeface="Calibri" panose="020F0502020204030204" pitchFamily="34" charset="0"/>
              </a:rPr>
              <a:t>Bosley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99809" y="331123"/>
            <a:ext cx="2630332" cy="1263025"/>
            <a:chOff x="314832" y="299476"/>
            <a:chExt cx="2691416" cy="122900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Progress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8" y="662853"/>
              <a:ext cx="841102" cy="2224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Achievement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456843" y="662853"/>
              <a:ext cx="549405" cy="2224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Growth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14832" y="1040690"/>
              <a:ext cx="526291" cy="4877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Do the</a:t>
              </a:r>
            </a:p>
            <a:p>
              <a:pPr algn="ctr"/>
              <a:r>
                <a:rPr lang="en-US" sz="886" dirty="0"/>
                <a:t>right thing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915019" y="521968"/>
              <a:ext cx="924336" cy="1408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577977" y="885346"/>
              <a:ext cx="337041" cy="1553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521968"/>
              <a:ext cx="892191" cy="1408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375934" y="945357"/>
            <a:ext cx="627591" cy="168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2" dirty="0"/>
              <a:t>Action</a:t>
            </a:r>
            <a:endParaRPr lang="en-US" sz="492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8" idx="1"/>
          </p:cNvCxnSpPr>
          <p:nvPr/>
        </p:nvCxnSpPr>
        <p:spPr>
          <a:xfrm flipV="1">
            <a:off x="1689730" y="818886"/>
            <a:ext cx="603475" cy="126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AA973F-CF0B-4493-AE40-D7B6968BD268}"/>
              </a:ext>
            </a:extLst>
          </p:cNvPr>
          <p:cNvCxnSpPr>
            <a:cxnSpLocks/>
            <a:stCxn id="7" idx="3"/>
            <a:endCxn id="35" idx="0"/>
          </p:cNvCxnSpPr>
          <p:nvPr/>
        </p:nvCxnSpPr>
        <p:spPr>
          <a:xfrm>
            <a:off x="1197380" y="818886"/>
            <a:ext cx="492350" cy="1264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4A84CD-20BB-4600-A0B1-8E709F746117}"/>
              </a:ext>
            </a:extLst>
          </p:cNvPr>
          <p:cNvSpPr txBox="1"/>
          <p:nvPr/>
        </p:nvSpPr>
        <p:spPr>
          <a:xfrm>
            <a:off x="1375934" y="1164412"/>
            <a:ext cx="627591" cy="168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2" dirty="0"/>
              <a:t>Energy</a:t>
            </a:r>
            <a:endParaRPr lang="en-US" sz="492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573E51-3075-435D-9355-5218A69416C6}"/>
              </a:ext>
            </a:extLst>
          </p:cNvPr>
          <p:cNvSpPr txBox="1"/>
          <p:nvPr/>
        </p:nvSpPr>
        <p:spPr>
          <a:xfrm>
            <a:off x="1375934" y="1383467"/>
            <a:ext cx="627591" cy="168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2" dirty="0"/>
              <a:t>Accountability</a:t>
            </a:r>
            <a:endParaRPr lang="en-US" sz="492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C7E643-356D-49FD-B24A-DF2FA1CB15F0}"/>
              </a:ext>
            </a:extLst>
          </p:cNvPr>
          <p:cNvSpPr txBox="1"/>
          <p:nvPr/>
        </p:nvSpPr>
        <p:spPr>
          <a:xfrm>
            <a:off x="1375934" y="1592754"/>
            <a:ext cx="627591" cy="168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2" dirty="0"/>
              <a:t>Agency</a:t>
            </a:r>
            <a:endParaRPr lang="en-US" sz="492" dirty="0"/>
          </a:p>
        </p:txBody>
      </p:sp>
    </p:spTree>
    <p:extLst>
      <p:ext uri="{BB962C8B-B14F-4D97-AF65-F5344CB8AC3E}">
        <p14:creationId xmlns:p14="http://schemas.microsoft.com/office/powerpoint/2010/main" val="676496207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1062281096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Alma Caballero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237728" y="331124"/>
            <a:ext cx="2890787" cy="1362205"/>
            <a:chOff x="353633" y="299476"/>
            <a:chExt cx="2957919" cy="132551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Growth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8" y="662853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Joy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456843" y="662853"/>
              <a:ext cx="687775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Dreaming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53633" y="978235"/>
              <a:ext cx="786269" cy="3551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Inner peace</a:t>
              </a:r>
            </a:p>
            <a:p>
              <a:pPr algn="ctr"/>
              <a:r>
                <a:rPr lang="en-US" sz="886" dirty="0"/>
                <a:t>&amp; well being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465888" y="1402495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Action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448099" y="1125193"/>
              <a:ext cx="86345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 err="1"/>
                <a:t>Unioveness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803927" y="521969"/>
              <a:ext cx="1035428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746767" y="885346"/>
              <a:ext cx="57159" cy="928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521969"/>
              <a:ext cx="961376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69CA7B-55F7-F9F2-672C-2DE101DBEA5B}"/>
              </a:ext>
            </a:extLst>
          </p:cNvPr>
          <p:cNvSpPr txBox="1"/>
          <p:nvPr/>
        </p:nvSpPr>
        <p:spPr>
          <a:xfrm>
            <a:off x="1353896" y="834670"/>
            <a:ext cx="771358" cy="5012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Family</a:t>
            </a:r>
          </a:p>
          <a:p>
            <a:pPr algn="ctr"/>
            <a:r>
              <a:rPr lang="en-US" sz="886" dirty="0"/>
              <a:t>Support &amp;</a:t>
            </a:r>
          </a:p>
          <a:p>
            <a:pPr algn="ctr"/>
            <a:r>
              <a:rPr lang="en-US" sz="886" dirty="0"/>
              <a:t>Unity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366973" y="1464677"/>
            <a:ext cx="73554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Presence</a:t>
            </a:r>
            <a:endParaRPr lang="en-US" sz="886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V="1">
            <a:off x="1734743" y="1335961"/>
            <a:ext cx="4832" cy="1287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629287" y="933212"/>
            <a:ext cx="77300" cy="2464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9FE705-9977-48E4-8EE9-98224492131F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621940" y="1393644"/>
            <a:ext cx="27930" cy="710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D082A1-DC82-41BB-9913-7F3E97538FDA}"/>
              </a:ext>
            </a:extLst>
          </p:cNvPr>
          <p:cNvCxnSpPr>
            <a:stCxn id="34" idx="1"/>
            <a:endCxn id="7" idx="3"/>
          </p:cNvCxnSpPr>
          <p:nvPr/>
        </p:nvCxnSpPr>
        <p:spPr>
          <a:xfrm flipH="1" flipV="1">
            <a:off x="980237" y="818886"/>
            <a:ext cx="373659" cy="266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23401E-217E-4CD2-975D-C93BCBA9F590}"/>
              </a:ext>
            </a:extLst>
          </p:cNvPr>
          <p:cNvCxnSpPr>
            <a:stCxn id="34" idx="3"/>
            <a:endCxn id="8" idx="1"/>
          </p:cNvCxnSpPr>
          <p:nvPr/>
        </p:nvCxnSpPr>
        <p:spPr>
          <a:xfrm flipV="1">
            <a:off x="2125254" y="818886"/>
            <a:ext cx="167950" cy="266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268948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3905109943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Alex Chan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99751" y="331123"/>
            <a:ext cx="2914377" cy="876773"/>
            <a:chOff x="212450" y="299476"/>
            <a:chExt cx="2982058" cy="8531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Freedom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8" y="662853"/>
              <a:ext cx="73203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Tranquility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253628" y="662853"/>
              <a:ext cx="752621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Satisfaction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212450" y="930137"/>
              <a:ext cx="79867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Competence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1077503" y="930137"/>
              <a:ext cx="618917" cy="2224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Comfort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331055" y="930138"/>
              <a:ext cx="863453" cy="2224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Adventure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860487" y="521969"/>
              <a:ext cx="978866" cy="1408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611786" y="885347"/>
              <a:ext cx="248701" cy="447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3" y="521969"/>
              <a:ext cx="790585" cy="1408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187589" y="1359664"/>
            <a:ext cx="757582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Affirmation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462372" y="933213"/>
            <a:ext cx="129828" cy="460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4D3FF53-99B6-428F-90D7-D13936599C25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733080" y="933213"/>
            <a:ext cx="514526" cy="460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9FBF031-A1F0-4D2C-B5C0-4503DF0ECC8E}"/>
              </a:ext>
            </a:extLst>
          </p:cNvPr>
          <p:cNvSpPr txBox="1"/>
          <p:nvPr/>
        </p:nvSpPr>
        <p:spPr>
          <a:xfrm>
            <a:off x="1005190" y="1359665"/>
            <a:ext cx="772642" cy="364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Make things better</a:t>
            </a:r>
            <a:endParaRPr lang="en-US" sz="886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4B53D05-667B-45CC-A2F6-85674C17AD1C}"/>
              </a:ext>
            </a:extLst>
          </p:cNvPr>
          <p:cNvCxnSpPr>
            <a:stCxn id="9" idx="2"/>
            <a:endCxn id="40" idx="0"/>
          </p:cNvCxnSpPr>
          <p:nvPr/>
        </p:nvCxnSpPr>
        <p:spPr>
          <a:xfrm>
            <a:off x="490024" y="1207896"/>
            <a:ext cx="76356" cy="1517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012E9D-3B6D-43E8-AA81-710BEBE2A674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586179" y="1139816"/>
            <a:ext cx="805332" cy="219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442483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3583943528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Siyi Chen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367332" y="331124"/>
            <a:ext cx="2715311" cy="1429714"/>
            <a:chOff x="486245" y="299476"/>
            <a:chExt cx="2778369" cy="139120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Love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486245" y="935624"/>
              <a:ext cx="813784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Fulfillment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505423" y="1468185"/>
              <a:ext cx="971134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Critical thinking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401161" y="935624"/>
              <a:ext cx="86345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Commitment</a:t>
              </a:r>
              <a:endParaRPr lang="en-US" sz="886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893137" y="752103"/>
              <a:ext cx="506445" cy="1835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69CA7B-55F7-F9F2-672C-2DE101DBEA5B}"/>
              </a:ext>
            </a:extLst>
          </p:cNvPr>
          <p:cNvSpPr txBox="1"/>
          <p:nvPr/>
        </p:nvSpPr>
        <p:spPr>
          <a:xfrm>
            <a:off x="1157407" y="635708"/>
            <a:ext cx="1064646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Make a difference</a:t>
            </a:r>
            <a:endParaRPr lang="en-US" sz="88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259940" y="977894"/>
            <a:ext cx="893047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Moral courage</a:t>
            </a:r>
            <a:endParaRPr lang="en-US" sz="886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H="1" flipV="1">
            <a:off x="1689730" y="864360"/>
            <a:ext cx="16734" cy="1135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07344C-02A7-05D6-B05C-C366C7EDB4CE}"/>
              </a:ext>
            </a:extLst>
          </p:cNvPr>
          <p:cNvCxnSpPr>
            <a:cxnSpLocks/>
            <a:stCxn id="34" idx="0"/>
            <a:endCxn id="5" idx="2"/>
          </p:cNvCxnSpPr>
          <p:nvPr/>
        </p:nvCxnSpPr>
        <p:spPr>
          <a:xfrm flipV="1">
            <a:off x="1689730" y="559776"/>
            <a:ext cx="1" cy="75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503589" y="1247151"/>
            <a:ext cx="60487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Learning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135004" y="796280"/>
            <a:ext cx="525711" cy="1886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832D868-7DA9-4C1E-8D88-B98802A6C955}"/>
              </a:ext>
            </a:extLst>
          </p:cNvPr>
          <p:cNvCxnSpPr>
            <a:stCxn id="9" idx="2"/>
            <a:endCxn id="40" idx="0"/>
          </p:cNvCxnSpPr>
          <p:nvPr/>
        </p:nvCxnSpPr>
        <p:spPr>
          <a:xfrm>
            <a:off x="764989" y="1213534"/>
            <a:ext cx="41035" cy="33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2A19D8-312F-4420-9193-11DC83F7CEFA}"/>
              </a:ext>
            </a:extLst>
          </p:cNvPr>
          <p:cNvCxnSpPr>
            <a:stCxn id="40" idx="2"/>
            <a:endCxn id="11" idx="0"/>
          </p:cNvCxnSpPr>
          <p:nvPr/>
        </p:nvCxnSpPr>
        <p:spPr>
          <a:xfrm>
            <a:off x="806024" y="1475803"/>
            <a:ext cx="54598" cy="563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DBD239F-9A36-45CC-BBAE-347472DDD3E4}"/>
              </a:ext>
            </a:extLst>
          </p:cNvPr>
          <p:cNvCxnSpPr>
            <a:stCxn id="12" idx="2"/>
            <a:endCxn id="40" idx="3"/>
          </p:cNvCxnSpPr>
          <p:nvPr/>
        </p:nvCxnSpPr>
        <p:spPr>
          <a:xfrm flipH="1">
            <a:off x="1108459" y="1213534"/>
            <a:ext cx="1552256" cy="1479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80274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3B4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Luz Maria Carrion  </a:t>
            </a:r>
          </a:p>
        </p:txBody>
      </p:sp>
      <p:pic>
        <p:nvPicPr>
          <p:cNvPr id="3073" name="Picture 1" descr="page1image55678864">
            <a:extLst>
              <a:ext uri="{FF2B5EF4-FFF2-40B4-BE49-F238E27FC236}">
                <a16:creationId xmlns:a16="http://schemas.microsoft.com/office/drawing/2014/main" id="{7E988DD9-EEF3-DCD6-6A71-C9895B3FA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2445972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275259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724093058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Sean Chrisom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371878" y="331123"/>
            <a:ext cx="2722260" cy="1213542"/>
            <a:chOff x="490897" y="299476"/>
            <a:chExt cx="2785479" cy="11808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Impact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490897" y="1036731"/>
              <a:ext cx="595835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Learning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1906205" y="1257836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Grit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615035" y="1040690"/>
              <a:ext cx="661341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Loyalty</a:t>
              </a:r>
              <a:endParaRPr lang="en-US" sz="886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35" idx="1"/>
            </p:cNvCxnSpPr>
            <p:nvPr/>
          </p:nvCxnSpPr>
          <p:spPr>
            <a:xfrm flipV="1">
              <a:off x="788815" y="991246"/>
              <a:ext cx="674228" cy="454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69CA7B-55F7-F9F2-672C-2DE101DBEA5B}"/>
              </a:ext>
            </a:extLst>
          </p:cNvPr>
          <p:cNvSpPr txBox="1"/>
          <p:nvPr/>
        </p:nvSpPr>
        <p:spPr>
          <a:xfrm>
            <a:off x="1304051" y="631455"/>
            <a:ext cx="771358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Outcomes</a:t>
            </a:r>
            <a:endParaRPr lang="en-US" sz="88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321960" y="927717"/>
            <a:ext cx="73554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Progress</a:t>
            </a:r>
            <a:endParaRPr lang="en-US" sz="886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V="1">
            <a:off x="1689730" y="860107"/>
            <a:ext cx="0" cy="67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07344C-02A7-05D6-B05C-C366C7EDB4CE}"/>
              </a:ext>
            </a:extLst>
          </p:cNvPr>
          <p:cNvCxnSpPr>
            <a:cxnSpLocks/>
            <a:stCxn id="34" idx="0"/>
            <a:endCxn id="5" idx="2"/>
          </p:cNvCxnSpPr>
          <p:nvPr/>
        </p:nvCxnSpPr>
        <p:spPr>
          <a:xfrm flipV="1">
            <a:off x="1689730" y="559775"/>
            <a:ext cx="1" cy="71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1020860" y="1320081"/>
            <a:ext cx="60487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Humility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stCxn id="35" idx="3"/>
            <a:endCxn id="12" idx="0"/>
          </p:cNvCxnSpPr>
          <p:nvPr/>
        </p:nvCxnSpPr>
        <p:spPr>
          <a:xfrm>
            <a:off x="2057500" y="1042043"/>
            <a:ext cx="713473" cy="508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493E2C-BBB8-47B5-9A26-287703D8AC41}"/>
              </a:ext>
            </a:extLst>
          </p:cNvPr>
          <p:cNvCxnSpPr>
            <a:stCxn id="35" idx="2"/>
            <a:endCxn id="40" idx="0"/>
          </p:cNvCxnSpPr>
          <p:nvPr/>
        </p:nvCxnSpPr>
        <p:spPr>
          <a:xfrm flipH="1">
            <a:off x="1323295" y="1156369"/>
            <a:ext cx="366435" cy="163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20D84D-E9DB-43B9-8DE7-1959F3512958}"/>
              </a:ext>
            </a:extLst>
          </p:cNvPr>
          <p:cNvCxnSpPr>
            <a:stCxn id="35" idx="2"/>
            <a:endCxn id="11" idx="0"/>
          </p:cNvCxnSpPr>
          <p:nvPr/>
        </p:nvCxnSpPr>
        <p:spPr>
          <a:xfrm>
            <a:off x="1689730" y="1156369"/>
            <a:ext cx="367769" cy="159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102873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554162917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 err="1">
                <a:solidFill>
                  <a:srgbClr val="000000"/>
                </a:solidFill>
                <a:latin typeface="Calibri" panose="020F0502020204030204" pitchFamily="34" charset="0"/>
              </a:rPr>
              <a:t>Seungjin</a:t>
            </a:r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 Han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99809" y="331124"/>
            <a:ext cx="2928707" cy="1439024"/>
            <a:chOff x="314833" y="299476"/>
            <a:chExt cx="2996719" cy="14002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Excitement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7" y="662853"/>
              <a:ext cx="73203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Friendship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228872" y="614858"/>
              <a:ext cx="81953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Achievement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14833" y="1040690"/>
              <a:ext cx="514455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Trust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1326901" y="1477244"/>
              <a:ext cx="901972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Responsibility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638640" y="902320"/>
              <a:ext cx="672912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Creativity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860486" y="521969"/>
              <a:ext cx="978869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572061" y="885345"/>
              <a:ext cx="288425" cy="1553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5" y="521969"/>
              <a:ext cx="799284" cy="928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69CA7B-55F7-F9F2-672C-2DE101DBEA5B}"/>
              </a:ext>
            </a:extLst>
          </p:cNvPr>
          <p:cNvSpPr txBox="1"/>
          <p:nvPr/>
        </p:nvSpPr>
        <p:spPr>
          <a:xfrm>
            <a:off x="1240253" y="1246075"/>
            <a:ext cx="771358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Freedom</a:t>
            </a:r>
            <a:endParaRPr lang="en-US" sz="88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771788" y="950656"/>
            <a:ext cx="666641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Diligent</a:t>
            </a:r>
            <a:endParaRPr lang="en-US" sz="886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07344C-02A7-05D6-B05C-C366C7EDB4CE}"/>
              </a:ext>
            </a:extLst>
          </p:cNvPr>
          <p:cNvCxnSpPr>
            <a:cxnSpLocks/>
            <a:stCxn id="34" idx="0"/>
            <a:endCxn id="5" idx="2"/>
          </p:cNvCxnSpPr>
          <p:nvPr/>
        </p:nvCxnSpPr>
        <p:spPr>
          <a:xfrm flipV="1">
            <a:off x="1625932" y="559776"/>
            <a:ext cx="63799" cy="686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470875" y="883889"/>
            <a:ext cx="328821" cy="667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C31E2DB-BEAB-4EAE-BBA0-FF2D13FE61E2}"/>
              </a:ext>
            </a:extLst>
          </p:cNvPr>
          <p:cNvCxnSpPr>
            <a:stCxn id="8" idx="2"/>
            <a:endCxn id="35" idx="0"/>
          </p:cNvCxnSpPr>
          <p:nvPr/>
        </p:nvCxnSpPr>
        <p:spPr>
          <a:xfrm flipH="1">
            <a:off x="2105109" y="883889"/>
            <a:ext cx="365766" cy="667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6E80D5-0779-41F9-880A-EAFC1BD84B0B}"/>
              </a:ext>
            </a:extLst>
          </p:cNvPr>
          <p:cNvCxnSpPr>
            <a:stCxn id="34" idx="2"/>
            <a:endCxn id="11" idx="0"/>
          </p:cNvCxnSpPr>
          <p:nvPr/>
        </p:nvCxnSpPr>
        <p:spPr>
          <a:xfrm>
            <a:off x="1625932" y="1474727"/>
            <a:ext cx="3727" cy="667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97222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452820721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Charli Kirk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99809" y="331123"/>
            <a:ext cx="2894329" cy="1314496"/>
            <a:chOff x="314832" y="299476"/>
            <a:chExt cx="2961544" cy="12790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Sense of well-being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883342" y="614858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Purpose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236823" y="621873"/>
              <a:ext cx="549405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Impact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14832" y="898122"/>
              <a:ext cx="1152852" cy="3551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Balance family/work/life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2135109" y="1356071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Reward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412923" y="1040690"/>
              <a:ext cx="86345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Growth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1192800" y="521969"/>
              <a:ext cx="646554" cy="928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891259" y="837351"/>
              <a:ext cx="301542" cy="607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521969"/>
              <a:ext cx="672172" cy="999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448592" y="1100170"/>
            <a:ext cx="751683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Opportunity</a:t>
            </a:r>
            <a:endParaRPr lang="en-US" sz="886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8" idx="2"/>
          </p:cNvCxnSpPr>
          <p:nvPr/>
        </p:nvCxnSpPr>
        <p:spPr>
          <a:xfrm flipV="1">
            <a:off x="1824434" y="891097"/>
            <a:ext cx="522213" cy="2090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656005" y="1431222"/>
            <a:ext cx="60487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Valued</a:t>
            </a:r>
            <a:endParaRPr lang="en-US" sz="886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191117-C803-47CA-9C21-E7EC4415E683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H="1">
            <a:off x="1326496" y="776771"/>
            <a:ext cx="751683" cy="352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57F302-95ED-448B-8815-631C2EF5A7B8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63153" y="1311313"/>
            <a:ext cx="46948" cy="1199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2EDD4D-FF8E-4C62-AFCA-47C1CEA4A6CF}"/>
              </a:ext>
            </a:extLst>
          </p:cNvPr>
          <p:cNvCxnSpPr>
            <a:stCxn id="35" idx="1"/>
            <a:endCxn id="40" idx="3"/>
          </p:cNvCxnSpPr>
          <p:nvPr/>
        </p:nvCxnSpPr>
        <p:spPr>
          <a:xfrm flipH="1">
            <a:off x="1260875" y="1214496"/>
            <a:ext cx="187717" cy="3310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1D135CF-B8F8-4186-B9FE-6C8582F474BD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905080" y="1260743"/>
            <a:ext cx="376128" cy="156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F8768F-5232-42ED-A7AE-557FA563BF17}"/>
              </a:ext>
            </a:extLst>
          </p:cNvPr>
          <p:cNvCxnSpPr>
            <a:stCxn id="12" idx="2"/>
            <a:endCxn id="11" idx="0"/>
          </p:cNvCxnSpPr>
          <p:nvPr/>
        </p:nvCxnSpPr>
        <p:spPr>
          <a:xfrm flipH="1">
            <a:off x="2281208" y="1321507"/>
            <a:ext cx="391002" cy="954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550379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265720557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 err="1">
                <a:solidFill>
                  <a:srgbClr val="000000"/>
                </a:solidFill>
                <a:latin typeface="Calibri" panose="020F0502020204030204" pitchFamily="34" charset="0"/>
              </a:rPr>
              <a:t>Chengru</a:t>
            </a:r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 Mao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99809" y="331124"/>
            <a:ext cx="2894329" cy="1337203"/>
            <a:chOff x="314832" y="299476"/>
            <a:chExt cx="2961544" cy="13011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Purpose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8" y="662853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Strength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167219" y="662853"/>
              <a:ext cx="1010659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Authenticity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14832" y="1040690"/>
              <a:ext cx="786269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Excellence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1265785" y="1378166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Curiosity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412923" y="1040690"/>
              <a:ext cx="86345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Humor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803926" y="521969"/>
              <a:ext cx="1035428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707967" y="885345"/>
              <a:ext cx="95960" cy="1553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521969"/>
              <a:ext cx="833194" cy="1408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984674" y="1092856"/>
            <a:ext cx="814285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Perseverance</a:t>
            </a:r>
            <a:endParaRPr lang="en-US" sz="886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H="1" flipV="1">
            <a:off x="677803" y="933212"/>
            <a:ext cx="714014" cy="159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235030" y="1439675"/>
            <a:ext cx="72341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Creativity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504015" y="933212"/>
            <a:ext cx="168195" cy="1596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5993361-6DC5-4E7E-B3A5-4A69B184C14A}"/>
              </a:ext>
            </a:extLst>
          </p:cNvPr>
          <p:cNvCxnSpPr>
            <a:stCxn id="9" idx="2"/>
          </p:cNvCxnSpPr>
          <p:nvPr/>
        </p:nvCxnSpPr>
        <p:spPr>
          <a:xfrm flipH="1">
            <a:off x="480061" y="1321509"/>
            <a:ext cx="103960" cy="1181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220992-F79B-4DA8-8259-9741858A1F0E}"/>
              </a:ext>
            </a:extLst>
          </p:cNvPr>
          <p:cNvCxnSpPr>
            <a:cxnSpLocks/>
          </p:cNvCxnSpPr>
          <p:nvPr/>
        </p:nvCxnSpPr>
        <p:spPr>
          <a:xfrm>
            <a:off x="677803" y="1253429"/>
            <a:ext cx="614858" cy="1862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7163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D48729-3D61-13DB-6A12-C15492FA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1597"/>
            <a:ext cx="2495550" cy="1525606"/>
          </a:xfrm>
        </p:spPr>
      </p:pic>
    </p:spTree>
    <p:extLst>
      <p:ext uri="{BB962C8B-B14F-4D97-AF65-F5344CB8AC3E}">
        <p14:creationId xmlns:p14="http://schemas.microsoft.com/office/powerpoint/2010/main" val="3822955011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43" y="49221"/>
            <a:ext cx="3069674" cy="185016"/>
          </a:xfrm>
        </p:spPr>
        <p:txBody>
          <a:bodyPr>
            <a:noAutofit/>
          </a:bodyPr>
          <a:lstStyle/>
          <a:p>
            <a:r>
              <a:rPr lang="en-IN" sz="1575" dirty="0">
                <a:solidFill>
                  <a:srgbClr val="000000"/>
                </a:solidFill>
                <a:latin typeface="Calibri" panose="020F0502020204030204" pitchFamily="34" charset="0"/>
              </a:rPr>
              <a:t>Morgan Murphy</a:t>
            </a:r>
            <a:endParaRPr lang="en-US" sz="1575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375368" y="331124"/>
            <a:ext cx="2718770" cy="1449884"/>
            <a:chOff x="494468" y="299476"/>
            <a:chExt cx="2781908" cy="14108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1147138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Positivity</a:t>
              </a:r>
              <a:endParaRPr lang="en-US" sz="886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94468" y="662853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Health</a:t>
              </a:r>
              <a:endParaRPr lang="en-US" sz="88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2359198" y="662853"/>
              <a:ext cx="647052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Progress</a:t>
              </a:r>
              <a:endParaRPr lang="en-US" sz="886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1064412" y="1487810"/>
              <a:ext cx="875211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Transparency</a:t>
              </a:r>
              <a:endParaRPr lang="en-US" sz="886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1529895" y="1174867"/>
              <a:ext cx="618917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6" dirty="0"/>
                <a:t>Kindness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2412923" y="1040690"/>
              <a:ext cx="863453" cy="222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86" dirty="0"/>
                <a:t>Grit</a:t>
              </a:r>
              <a:endParaRPr lang="en-US" sz="886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803926" y="521969"/>
              <a:ext cx="1035428" cy="1408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839354" y="521969"/>
              <a:ext cx="843370" cy="1408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243916" y="910847"/>
            <a:ext cx="73554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Support</a:t>
            </a:r>
            <a:endParaRPr lang="en-US" sz="886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8B00DD-07DE-49BE-B2D0-42A37215F72D}"/>
              </a:ext>
            </a:extLst>
          </p:cNvPr>
          <p:cNvSpPr txBox="1"/>
          <p:nvPr/>
        </p:nvSpPr>
        <p:spPr>
          <a:xfrm>
            <a:off x="677803" y="1230748"/>
            <a:ext cx="604870" cy="228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6" dirty="0"/>
              <a:t>Truth</a:t>
            </a:r>
            <a:endParaRPr lang="en-US" sz="886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7C48D8-5324-4B68-96EB-84EF05797FF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513960" y="933213"/>
            <a:ext cx="158250" cy="1596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18070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3.1.19"/>
  <p:tag name="AS_OS" val="Unix 5.13.0.1023"/>
  <p:tag name="AS_RELEASE_DATE" val="2021.04.14"/>
  <p:tag name="AS_TITLE" val="Aspose.Slides for .NET Standard 2.0"/>
  <p:tag name="AS_VERSION" val="21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553</Words>
  <Application>Microsoft Office PowerPoint</Application>
  <PresentationFormat>Custom</PresentationFormat>
  <Paragraphs>425</Paragraphs>
  <Slides>146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146</vt:i4>
      </vt:variant>
    </vt:vector>
  </HeadingPairs>
  <TitlesOfParts>
    <vt:vector size="152" baseType="lpstr">
      <vt:lpstr>Arial</vt:lpstr>
      <vt:lpstr>Calibri</vt:lpstr>
      <vt:lpstr>Calibri Light</vt:lpstr>
      <vt:lpstr>Times New Roman</vt:lpstr>
      <vt:lpstr>Office Theme</vt:lpstr>
      <vt:lpstr>Office Theme</vt:lpstr>
      <vt:lpstr>Dean Bhavsar </vt:lpstr>
      <vt:lpstr>PowerPoint Presentation</vt:lpstr>
      <vt:lpstr>Mark Buonforte</vt:lpstr>
      <vt:lpstr>PowerPoint Presentation</vt:lpstr>
      <vt:lpstr>Riana Burlile </vt:lpstr>
      <vt:lpstr>PowerPoint Presentation</vt:lpstr>
      <vt:lpstr>Matt Caliskan </vt:lpstr>
      <vt:lpstr>PowerPoint Presentation</vt:lpstr>
      <vt:lpstr>Luz Maria Carrion  </vt:lpstr>
      <vt:lpstr>PowerPoint Presentation</vt:lpstr>
      <vt:lpstr>Brad Collins </vt:lpstr>
      <vt:lpstr>PowerPoint Presentation</vt:lpstr>
      <vt:lpstr>Xiuying Fan </vt:lpstr>
      <vt:lpstr>PowerPoint Presentation</vt:lpstr>
      <vt:lpstr>Matteo Focchi </vt:lpstr>
      <vt:lpstr>PowerPoint Presentation</vt:lpstr>
      <vt:lpstr>Victoria Fox </vt:lpstr>
      <vt:lpstr>PowerPoint Presentation</vt:lpstr>
      <vt:lpstr>Austin Gast</vt:lpstr>
      <vt:lpstr>PowerPoint Presentation</vt:lpstr>
      <vt:lpstr>David Geller </vt:lpstr>
      <vt:lpstr>PowerPoint Presentation</vt:lpstr>
      <vt:lpstr>Brendan Gifford</vt:lpstr>
      <vt:lpstr>PowerPoint Presentation</vt:lpstr>
      <vt:lpstr>Allison Greenwald </vt:lpstr>
      <vt:lpstr>PowerPoint Presentation</vt:lpstr>
      <vt:lpstr>Raavi Gupta </vt:lpstr>
      <vt:lpstr>PowerPoint Presentation</vt:lpstr>
      <vt:lpstr>Samuel Hughes </vt:lpstr>
      <vt:lpstr>PowerPoint Presentation</vt:lpstr>
      <vt:lpstr>Keelia Jacobs</vt:lpstr>
      <vt:lpstr>PowerPoint Presentation</vt:lpstr>
      <vt:lpstr>Justin Johnson </vt:lpstr>
      <vt:lpstr>PowerPoint Presentation</vt:lpstr>
      <vt:lpstr>Joe Kemp</vt:lpstr>
      <vt:lpstr>PowerPoint Presentation</vt:lpstr>
      <vt:lpstr>Chelsea Landon </vt:lpstr>
      <vt:lpstr>PowerPoint Presentation</vt:lpstr>
      <vt:lpstr>Brian Lapkin </vt:lpstr>
      <vt:lpstr>PowerPoint Presentation</vt:lpstr>
      <vt:lpstr>Thomas Luckey </vt:lpstr>
      <vt:lpstr>PowerPoint Presentation</vt:lpstr>
      <vt:lpstr>Igor Lukashevich </vt:lpstr>
      <vt:lpstr>PowerPoint Presentation</vt:lpstr>
      <vt:lpstr>Aedan Macdonald </vt:lpstr>
      <vt:lpstr>PowerPoint Presentation</vt:lpstr>
      <vt:lpstr>Jean Moon </vt:lpstr>
      <vt:lpstr>PowerPoint Presentation</vt:lpstr>
      <vt:lpstr>Mlungisi Ndwandwe </vt:lpstr>
      <vt:lpstr>PowerPoint Presentation</vt:lpstr>
      <vt:lpstr>Kasey Ng </vt:lpstr>
      <vt:lpstr>PowerPoint Presentation</vt:lpstr>
      <vt:lpstr>Justin Partyka </vt:lpstr>
      <vt:lpstr>PowerPoint Presentation</vt:lpstr>
      <vt:lpstr>Emily Pramer </vt:lpstr>
      <vt:lpstr>PowerPoint Presentation</vt:lpstr>
      <vt:lpstr>John Reid</vt:lpstr>
      <vt:lpstr>PowerPoint Presentation</vt:lpstr>
      <vt:lpstr>Simran Sahni </vt:lpstr>
      <vt:lpstr>PowerPoint Presentation</vt:lpstr>
      <vt:lpstr>Anshul Sharma </vt:lpstr>
      <vt:lpstr>PowerPoint Presentation</vt:lpstr>
      <vt:lpstr>Marilisa Stigliano </vt:lpstr>
      <vt:lpstr>PowerPoint Presentation</vt:lpstr>
      <vt:lpstr>George Stoupakis </vt:lpstr>
      <vt:lpstr>PowerPoint Presentation</vt:lpstr>
      <vt:lpstr>Raghav Sukhwal </vt:lpstr>
      <vt:lpstr>PowerPoint Presentation</vt:lpstr>
      <vt:lpstr>Kellie Valladares </vt:lpstr>
      <vt:lpstr>PowerPoint Presentation</vt:lpstr>
      <vt:lpstr>Thurman Van Riper</vt:lpstr>
      <vt:lpstr>PowerPoint Presentation</vt:lpstr>
      <vt:lpstr>Gabriel Wong </vt:lpstr>
      <vt:lpstr>PowerPoint Presentation</vt:lpstr>
      <vt:lpstr>Vera Adler </vt:lpstr>
      <vt:lpstr>PowerPoint Presentation</vt:lpstr>
      <vt:lpstr>Simpa Baiye</vt:lpstr>
      <vt:lpstr>PowerPoint Presentation</vt:lpstr>
      <vt:lpstr>Atif Bhanjee</vt:lpstr>
      <vt:lpstr>PowerPoint Presentation</vt:lpstr>
      <vt:lpstr>Raji Bhimireddy</vt:lpstr>
      <vt:lpstr>PowerPoint Presentation</vt:lpstr>
      <vt:lpstr>Thomas Bosley</vt:lpstr>
      <vt:lpstr>PowerPoint Presentation</vt:lpstr>
      <vt:lpstr>Alma Caballero</vt:lpstr>
      <vt:lpstr>PowerPoint Presentation</vt:lpstr>
      <vt:lpstr>Alex Chan</vt:lpstr>
      <vt:lpstr>PowerPoint Presentation</vt:lpstr>
      <vt:lpstr>Siyi Chen</vt:lpstr>
      <vt:lpstr>PowerPoint Presentation</vt:lpstr>
      <vt:lpstr>Sean Chrisom</vt:lpstr>
      <vt:lpstr>PowerPoint Presentation</vt:lpstr>
      <vt:lpstr>Seungjin Han</vt:lpstr>
      <vt:lpstr>PowerPoint Presentation</vt:lpstr>
      <vt:lpstr>Charli Kirk</vt:lpstr>
      <vt:lpstr>PowerPoint Presentation</vt:lpstr>
      <vt:lpstr>Chengru Mao</vt:lpstr>
      <vt:lpstr>PowerPoint Presentation</vt:lpstr>
      <vt:lpstr>Morgan Murphy</vt:lpstr>
      <vt:lpstr>PowerPoint Presentation</vt:lpstr>
      <vt:lpstr>Mark O'Connell</vt:lpstr>
      <vt:lpstr>PowerPoint Presentation</vt:lpstr>
      <vt:lpstr>Azmeen Peerbhai</vt:lpstr>
      <vt:lpstr>PowerPoint Presentation</vt:lpstr>
      <vt:lpstr>Kevin Raftery</vt:lpstr>
      <vt:lpstr>PowerPoint Presentation</vt:lpstr>
      <vt:lpstr>Allison Renner</vt:lpstr>
      <vt:lpstr>PowerPoint Presentation</vt:lpstr>
      <vt:lpstr>Drew Sanders</vt:lpstr>
      <vt:lpstr>PowerPoint Presentation</vt:lpstr>
      <vt:lpstr>Madeline Silverman</vt:lpstr>
      <vt:lpstr>PowerPoint Presentation</vt:lpstr>
      <vt:lpstr>Akshdeep Singh</vt:lpstr>
      <vt:lpstr>PowerPoint Presentation</vt:lpstr>
      <vt:lpstr>Gabriel Tursi</vt:lpstr>
      <vt:lpstr>PowerPoint Presentation</vt:lpstr>
      <vt:lpstr>Pranay Udutha</vt:lpstr>
      <vt:lpstr>PowerPoint Presentation</vt:lpstr>
      <vt:lpstr>Christopher Vareika</vt:lpstr>
      <vt:lpstr>PowerPoint Presentation</vt:lpstr>
      <vt:lpstr>Neil Wang</vt:lpstr>
      <vt:lpstr>PowerPoint Presentation</vt:lpstr>
      <vt:lpstr>Richard Witmer</vt:lpstr>
      <vt:lpstr>PowerPoint Presentation</vt:lpstr>
      <vt:lpstr>Dong Yang</vt:lpstr>
      <vt:lpstr>PowerPoint Presentation</vt:lpstr>
      <vt:lpstr>Shizhong Zhao</vt:lpstr>
      <vt:lpstr>PowerPoint Presentation</vt:lpstr>
      <vt:lpstr>Jena Zoll</vt:lpstr>
      <vt:lpstr>PowerPoint Presentation</vt:lpstr>
      <vt:lpstr>Alysa Kim</vt:lpstr>
      <vt:lpstr>PowerPoint Presentation</vt:lpstr>
      <vt:lpstr>Kevin Kilpatrick</vt:lpstr>
      <vt:lpstr>PowerPoint Presentation</vt:lpstr>
      <vt:lpstr>Bhuvan Khanna</vt:lpstr>
      <vt:lpstr>PowerPoint Presentation</vt:lpstr>
      <vt:lpstr>Michael Kerr</vt:lpstr>
      <vt:lpstr>PowerPoint Presentation</vt:lpstr>
      <vt:lpstr>Kathryn Kerns</vt:lpstr>
      <vt:lpstr>PowerPoint Presentation</vt:lpstr>
      <vt:lpstr>Robert Jackson</vt:lpstr>
      <vt:lpstr>PowerPoint Presentation</vt:lpstr>
      <vt:lpstr>Justine Dharni</vt:lpstr>
      <vt:lpstr>PowerPoint Presentation</vt:lpstr>
      <vt:lpstr>Jori Goodman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Nicholas Canan</dc:title>
  <dc:creator>Paul L Ingram</dc:creator>
  <cp:lastModifiedBy>Ingram, Paul</cp:lastModifiedBy>
  <cp:revision>38</cp:revision>
  <cp:lastPrinted>2022-06-03T00:04:25Z</cp:lastPrinted>
  <dcterms:created xsi:type="dcterms:W3CDTF">2022-06-03T00:04:25Z</dcterms:created>
  <dcterms:modified xsi:type="dcterms:W3CDTF">2025-03-12T10:30:42Z</dcterms:modified>
</cp:coreProperties>
</file>